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334" r:id="rId45"/>
    <p:sldId id="288" r:id="rId46"/>
    <p:sldId id="289" r:id="rId47"/>
    <p:sldId id="320" r:id="rId48"/>
    <p:sldId id="335"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4" d="100"/>
          <a:sy n="94" d="100"/>
        </p:scale>
        <p:origin x="148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9/23/2024</a:t>
            </a:fld>
            <a:endParaRPr lang="en-US" dirty="0"/>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dirty="0"/>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dirty="0"/>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dirty="0"/>
          </a:p>
        </p:txBody>
      </p:sp>
    </p:spTree>
    <p:extLst>
      <p:ext uri="{BB962C8B-B14F-4D97-AF65-F5344CB8AC3E}">
        <p14:creationId xmlns:p14="http://schemas.microsoft.com/office/powerpoint/2010/main" val="271782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dirty="0"/>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dirty="0"/>
          </a:p>
        </p:txBody>
      </p:sp>
    </p:spTree>
    <p:extLst>
      <p:ext uri="{BB962C8B-B14F-4D97-AF65-F5344CB8AC3E}">
        <p14:creationId xmlns:p14="http://schemas.microsoft.com/office/powerpoint/2010/main" val="3146568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dirty="0"/>
          </a:p>
        </p:txBody>
      </p:sp>
    </p:spTree>
    <p:extLst>
      <p:ext uri="{BB962C8B-B14F-4D97-AF65-F5344CB8AC3E}">
        <p14:creationId xmlns:p14="http://schemas.microsoft.com/office/powerpoint/2010/main" val="706208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dirty="0"/>
          </a:p>
        </p:txBody>
      </p:sp>
    </p:spTree>
    <p:extLst>
      <p:ext uri="{BB962C8B-B14F-4D97-AF65-F5344CB8AC3E}">
        <p14:creationId xmlns:p14="http://schemas.microsoft.com/office/powerpoint/2010/main" val="1075426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dirty="0"/>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9/23/2024</a:t>
            </a:fld>
            <a:endParaRPr lang="en-US" dirty="0"/>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9/23/2024</a:t>
            </a:fld>
            <a:endParaRPr lang="en-US" dirty="0"/>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9/23/2024</a:t>
            </a:fld>
            <a:endParaRPr lang="en-US" dirty="0"/>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9/23/2024</a:t>
            </a:fld>
            <a:endParaRPr lang="en-US" dirty="0"/>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9/23/2024</a:t>
            </a:fld>
            <a:endParaRPr lang="en-US" dirty="0"/>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9/23/2024</a:t>
            </a:fld>
            <a:endParaRPr lang="en-US" dirty="0"/>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9/23/2024</a:t>
            </a:fld>
            <a:endParaRPr lang="en-US" dirty="0"/>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9/23/2024</a:t>
            </a:fld>
            <a:endParaRPr lang="en-US" dirty="0"/>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9/23/2024</a:t>
            </a:fld>
            <a:endParaRPr lang="en-US" dirty="0"/>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9/23/2024</a:t>
            </a:fld>
            <a:endParaRPr lang="en-US" dirty="0"/>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dirty="0"/>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Dr Shalini Sankar</a:t>
            </a:r>
          </a:p>
          <a:p>
            <a:r>
              <a:rPr lang="en-US" dirty="0">
                <a:solidFill>
                  <a:schemeClr val="bg2"/>
                </a:solidFill>
                <a:latin typeface="Abadi" panose="020B0604020104020204" pitchFamily="34" charset="0"/>
                <a:ea typeface="SF Pro" pitchFamily="2" charset="0"/>
                <a:cs typeface="SF Pro" pitchFamily="2" charset="0"/>
              </a:rPr>
              <a:t>23</a:t>
            </a:r>
            <a:r>
              <a:rPr lang="en-US" baseline="30000" dirty="0">
                <a:solidFill>
                  <a:schemeClr val="bg2"/>
                </a:solidFill>
                <a:latin typeface="Abadi" panose="020B0604020104020204" pitchFamily="34" charset="0"/>
                <a:ea typeface="SF Pro" pitchFamily="2" charset="0"/>
                <a:cs typeface="SF Pro" pitchFamily="2" charset="0"/>
              </a:rPr>
              <a:t>rd</a:t>
            </a:r>
            <a:r>
              <a:rPr lang="en-US" dirty="0">
                <a:solidFill>
                  <a:schemeClr val="bg2"/>
                </a:solidFill>
                <a:latin typeface="Abadi" panose="020B0604020104020204" pitchFamily="34" charset="0"/>
                <a:ea typeface="SF Pro" pitchFamily="2" charset="0"/>
                <a:cs typeface="SF Pro" pitchFamily="2" charset="0"/>
              </a:rPr>
              <a:t> September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Rectangle 1">
            <a:extLst>
              <a:ext uri="{FF2B5EF4-FFF2-40B4-BE49-F238E27FC236}">
                <a16:creationId xmlns:a16="http://schemas.microsoft.com/office/drawing/2014/main" id="{60BB8AE7-1B9B-7CF2-70EB-B7D0CCED91AE}"/>
              </a:ext>
            </a:extLst>
          </p:cNvPr>
          <p:cNvSpPr txBox="1">
            <a:spLocks noChangeArrowheads="1"/>
          </p:cNvSpPr>
          <p:nvPr/>
        </p:nvSpPr>
        <p:spPr bwMode="auto">
          <a:xfrm>
            <a:off x="792081" y="1245197"/>
            <a:ext cx="5819736" cy="486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dirty="0">
                <a:latin typeface="Abadi" panose="020B0604020104020204" pitchFamily="34" charset="0"/>
              </a:rPr>
              <a:t>Scatter graphs were first used to find relationships between attributes such as:</a:t>
            </a:r>
            <a:br>
              <a:rPr lang="en-GB" sz="2000" dirty="0">
                <a:latin typeface="Abadi" panose="020B0604020104020204" pitchFamily="34" charset="0"/>
              </a:rPr>
            </a:br>
            <a:endParaRPr lang="en-GB" sz="2000" dirty="0">
              <a:latin typeface="Abadi" panose="020B0604020104020204" pitchFamily="34" charset="0"/>
            </a:endParaRPr>
          </a:p>
          <a:p>
            <a:r>
              <a:rPr lang="en-GB" sz="2000" dirty="0">
                <a:latin typeface="Abadi" panose="020B0604020104020204" pitchFamily="34" charset="0"/>
              </a:rPr>
              <a:t>Payload and Flight Number</a:t>
            </a:r>
          </a:p>
          <a:p>
            <a:r>
              <a:rPr lang="en-GB" sz="2000" dirty="0">
                <a:latin typeface="Abadi" panose="020B0604020104020204" pitchFamily="34" charset="0"/>
              </a:rPr>
              <a:t>Flight Number and Launch Site</a:t>
            </a:r>
          </a:p>
          <a:p>
            <a:r>
              <a:rPr lang="en-GB" sz="2000" dirty="0">
                <a:latin typeface="Abadi" panose="020B0604020104020204" pitchFamily="34" charset="0"/>
              </a:rPr>
              <a:t>Payload and Launch Site</a:t>
            </a:r>
          </a:p>
          <a:p>
            <a:r>
              <a:rPr lang="en-GB" sz="2000" dirty="0">
                <a:latin typeface="Abadi" panose="020B0604020104020204" pitchFamily="34" charset="0"/>
              </a:rPr>
              <a:t>Flight Number and Orbit Type</a:t>
            </a:r>
          </a:p>
          <a:p>
            <a:r>
              <a:rPr lang="en-GB" sz="2000" dirty="0">
                <a:latin typeface="Abadi" panose="020B0604020104020204" pitchFamily="34" charset="0"/>
              </a:rPr>
              <a:t>Payload and Orbit Type</a:t>
            </a:r>
          </a:p>
          <a:p>
            <a:endParaRPr lang="en-GB" sz="2000" dirty="0">
              <a:latin typeface="Abadi" panose="020B0604020104020204" pitchFamily="34" charset="0"/>
            </a:endParaRPr>
          </a:p>
          <a:p>
            <a:pPr marL="0" indent="0">
              <a:buFont typeface="Arial" panose="020B0604020202020204" pitchFamily="34" charset="0"/>
              <a:buNone/>
            </a:pPr>
            <a:r>
              <a:rPr lang="en-GB" sz="2000" dirty="0">
                <a:latin typeface="Abadi" panose="020B0604020104020204" pitchFamily="34" charset="0"/>
              </a:rPr>
              <a:t>Scatter plots help show how these attributes depend on each other. Once patterns were identified from the graphs, it became easier to see which factors had the most impact on the success of the landing outcomes.</a:t>
            </a:r>
          </a:p>
        </p:txBody>
      </p:sp>
      <p:sp>
        <p:nvSpPr>
          <p:cNvPr id="6" name="TextBox 5">
            <a:extLst>
              <a:ext uri="{FF2B5EF4-FFF2-40B4-BE49-F238E27FC236}">
                <a16:creationId xmlns:a16="http://schemas.microsoft.com/office/drawing/2014/main" id="{D6A6D17A-F32A-85F1-E2F5-6FC24F754083}"/>
              </a:ext>
            </a:extLst>
          </p:cNvPr>
          <p:cNvSpPr txBox="1"/>
          <p:nvPr/>
        </p:nvSpPr>
        <p:spPr>
          <a:xfrm>
            <a:off x="7159054" y="1522195"/>
            <a:ext cx="4250893" cy="338554"/>
          </a:xfrm>
          <a:prstGeom prst="rect">
            <a:avLst/>
          </a:prstGeom>
          <a:solidFill>
            <a:schemeClr val="accent2">
              <a:lumMod val="75000"/>
            </a:schemeClr>
          </a:solidFill>
          <a:effectLst>
            <a:outerShdw blurRad="50800" dist="38100" dir="2700000" algn="tl" rotWithShape="0">
              <a:prstClr val="black">
                <a:alpha val="40000"/>
              </a:prstClr>
            </a:outerShdw>
          </a:effectLst>
        </p:spPr>
        <p:txBody>
          <a:bodyPr wrap="square">
            <a:spAutoFit/>
          </a:bodyPr>
          <a:lstStyle/>
          <a:p>
            <a:pPr algn="ctr"/>
            <a:r>
              <a:rPr lang="en-GB" sz="1600" b="1" i="1" dirty="0">
                <a:solidFill>
                  <a:schemeClr val="bg1"/>
                </a:solidFill>
                <a:latin typeface="Abadi" panose="020B0604020104020204" pitchFamily="34" charset="0"/>
              </a:rPr>
              <a:t>Libraries used to perform analysis</a:t>
            </a:r>
          </a:p>
        </p:txBody>
      </p:sp>
      <p:sp>
        <p:nvSpPr>
          <p:cNvPr id="7" name="TextBox 6">
            <a:extLst>
              <a:ext uri="{FF2B5EF4-FFF2-40B4-BE49-F238E27FC236}">
                <a16:creationId xmlns:a16="http://schemas.microsoft.com/office/drawing/2014/main" id="{A4571267-0FC4-66DE-C09B-AD5B76C04FB4}"/>
              </a:ext>
            </a:extLst>
          </p:cNvPr>
          <p:cNvSpPr txBox="1"/>
          <p:nvPr/>
        </p:nvSpPr>
        <p:spPr>
          <a:xfrm>
            <a:off x="7159054" y="1886738"/>
            <a:ext cx="4240865" cy="4093428"/>
          </a:xfrm>
          <a:prstGeom prst="rect">
            <a:avLst/>
          </a:prstGeom>
          <a:solidFill>
            <a:schemeClr val="accent2">
              <a:lumMod val="75000"/>
            </a:schemeClr>
          </a:solidFill>
          <a:effectLst>
            <a:outerShdw blurRad="50800" dist="38100" dir="2700000" algn="tl" rotWithShape="0">
              <a:prstClr val="black">
                <a:alpha val="40000"/>
              </a:prstClr>
            </a:outerShdw>
          </a:effectLst>
        </p:spPr>
        <p:txBody>
          <a:bodyPr wrap="square">
            <a:spAutoFit/>
          </a:bodyPr>
          <a:lstStyle/>
          <a:p>
            <a:r>
              <a:rPr lang="en-GB" sz="1300" i="1" dirty="0">
                <a:solidFill>
                  <a:schemeClr val="bg1"/>
                </a:solidFill>
                <a:latin typeface="Abadi" panose="020B0604020104020204" pitchFamily="34" charset="0"/>
              </a:rPr>
              <a:t># pandas is a software library written for the Python programming language for data manipulation and analysis.</a:t>
            </a:r>
          </a:p>
          <a:p>
            <a:r>
              <a:rPr lang="en-GB" sz="1300" b="1" i="1" dirty="0">
                <a:solidFill>
                  <a:schemeClr val="bg1"/>
                </a:solidFill>
                <a:latin typeface="Abadi" panose="020B0604020104020204" pitchFamily="34" charset="0"/>
              </a:rPr>
              <a:t>import pandas as pd</a:t>
            </a:r>
          </a:p>
          <a:p>
            <a:endParaRPr lang="en-GB" sz="1300" b="1" i="1" dirty="0">
              <a:solidFill>
                <a:schemeClr val="bg1"/>
              </a:solidFill>
              <a:latin typeface="Abadi" panose="020B0604020104020204" pitchFamily="34" charset="0"/>
            </a:endParaRPr>
          </a:p>
          <a:p>
            <a:r>
              <a:rPr lang="en-GB" sz="1300" i="1" dirty="0">
                <a:solidFill>
                  <a:schemeClr val="bg1"/>
                </a:solidFill>
                <a:latin typeface="Abadi" panose="020B0604020104020204" pitchFamily="34" charset="0"/>
              </a:rPr>
              <a:t>#NumPy is a library for the Python programming language, adding support for large, multi-dimensional arrays and matrices, along with a large collection of high-level mathematical functions to operate on these arrays</a:t>
            </a:r>
          </a:p>
          <a:p>
            <a:r>
              <a:rPr lang="en-GB" sz="1300" b="1" i="1" dirty="0">
                <a:solidFill>
                  <a:schemeClr val="bg1"/>
                </a:solidFill>
                <a:latin typeface="Abadi" panose="020B0604020104020204" pitchFamily="34" charset="0"/>
              </a:rPr>
              <a:t>import numpy as np</a:t>
            </a:r>
          </a:p>
          <a:p>
            <a:endParaRPr lang="en-GB" sz="1300" b="1" i="1" dirty="0">
              <a:solidFill>
                <a:schemeClr val="bg1"/>
              </a:solidFill>
              <a:latin typeface="Abadi" panose="020B0604020104020204" pitchFamily="34" charset="0"/>
            </a:endParaRPr>
          </a:p>
          <a:p>
            <a:r>
              <a:rPr lang="en-GB" sz="1300" i="1" dirty="0">
                <a:solidFill>
                  <a:schemeClr val="bg1"/>
                </a:solidFill>
                <a:latin typeface="Abadi" panose="020B0604020104020204" pitchFamily="34" charset="0"/>
              </a:rPr>
              <a:t># Matplotlib is a plotting library for python and pyplot gives us a MATLAB like plotting framework. We will use this in our plotter function to plot data.</a:t>
            </a:r>
          </a:p>
          <a:p>
            <a:r>
              <a:rPr lang="en-GB" sz="1300" b="1" i="1" dirty="0">
                <a:solidFill>
                  <a:schemeClr val="bg1"/>
                </a:solidFill>
                <a:latin typeface="Abadi" panose="020B0604020104020204" pitchFamily="34" charset="0"/>
              </a:rPr>
              <a:t>import matplotlib.pyplot as plt</a:t>
            </a:r>
          </a:p>
          <a:p>
            <a:endParaRPr lang="en-GB" sz="1300" b="1" i="1" dirty="0">
              <a:solidFill>
                <a:schemeClr val="bg1"/>
              </a:solidFill>
              <a:latin typeface="Abadi" panose="020B0604020104020204" pitchFamily="34" charset="0"/>
            </a:endParaRPr>
          </a:p>
          <a:p>
            <a:r>
              <a:rPr lang="en-GB" sz="1300" i="1" dirty="0">
                <a:solidFill>
                  <a:schemeClr val="bg1"/>
                </a:solidFill>
                <a:latin typeface="Abadi" panose="020B0604020104020204" pitchFamily="34" charset="0"/>
              </a:rPr>
              <a:t>#Seaborn is a Python data visualization library based on matplotlib. It provides a high-level interface for drawing attractive and informative statistical graphics</a:t>
            </a:r>
          </a:p>
          <a:p>
            <a:r>
              <a:rPr lang="en-GB" sz="1300" b="1" i="1" dirty="0">
                <a:solidFill>
                  <a:schemeClr val="bg1"/>
                </a:solidFill>
                <a:latin typeface="Abadi" panose="020B0604020104020204" pitchFamily="34" charset="0"/>
              </a:rPr>
              <a:t>import seaborn as sns</a:t>
            </a:r>
          </a:p>
        </p:txBody>
      </p:sp>
      <p:sp>
        <p:nvSpPr>
          <p:cNvPr id="8" name="TextBox 7">
            <a:extLst>
              <a:ext uri="{FF2B5EF4-FFF2-40B4-BE49-F238E27FC236}">
                <a16:creationId xmlns:a16="http://schemas.microsoft.com/office/drawing/2014/main" id="{53DA3A90-DBA1-CE57-C2F7-6FC9B3830C45}"/>
              </a:ext>
            </a:extLst>
          </p:cNvPr>
          <p:cNvSpPr txBox="1"/>
          <p:nvPr/>
        </p:nvSpPr>
        <p:spPr>
          <a:xfrm>
            <a:off x="507191" y="6596390"/>
            <a:ext cx="11177618" cy="261610"/>
          </a:xfrm>
          <a:prstGeom prst="rect">
            <a:avLst/>
          </a:prstGeom>
          <a:noFill/>
        </p:spPr>
        <p:txBody>
          <a:bodyPr wrap="square">
            <a:spAutoFit/>
          </a:bodyPr>
          <a:lstStyle/>
          <a:p>
            <a:pPr algn="ctr"/>
            <a:r>
              <a:rPr lang="en-GB" sz="1100" i="1" dirty="0">
                <a:solidFill>
                  <a:schemeClr val="bg1">
                    <a:lumMod val="50000"/>
                  </a:schemeClr>
                </a:solidFill>
              </a:rPr>
              <a:t>GitHub URL for notebook: https://github.com/shalinimoorthy29/IBM-Data-Science-Capstone/blob/main/075_SpaceX_EDA%20with%20Visualization%20Lab.ipynb</a:t>
            </a:r>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1291" y="1431031"/>
            <a:ext cx="9745589" cy="4594542"/>
          </a:xfrm>
          <a:prstGeom prst="rect">
            <a:avLst/>
          </a:prstGeom>
        </p:spPr>
        <p:txBody>
          <a:bodyPr lIns="91440" tIns="45720" rIns="91440" bIns="45720" anchor="t"/>
          <a:lstStyle/>
          <a:p>
            <a:pPr marL="0" indent="0">
              <a:buNone/>
            </a:pPr>
            <a:r>
              <a:rPr lang="en-GB" sz="1600" dirty="0">
                <a:latin typeface="Abadi" panose="020B0604020104020204" pitchFamily="34" charset="0"/>
              </a:rPr>
              <a:t>Using SQL, various queries were performed to gain a better understanding of the dataset, including:</a:t>
            </a:r>
          </a:p>
          <a:p>
            <a:pPr>
              <a:buFont typeface="Wingdings" panose="05000000000000000000" pitchFamily="2" charset="2"/>
              <a:buChar char="q"/>
            </a:pPr>
            <a:r>
              <a:rPr lang="en-GB" sz="1600" dirty="0">
                <a:latin typeface="Abadi" panose="020B0604020104020204" pitchFamily="34" charset="0"/>
              </a:rPr>
              <a:t>Displaying the names of the launch sites.</a:t>
            </a:r>
          </a:p>
          <a:p>
            <a:pPr>
              <a:buFont typeface="Wingdings" panose="05000000000000000000" pitchFamily="2" charset="2"/>
              <a:buChar char="q"/>
            </a:pPr>
            <a:r>
              <a:rPr lang="en-GB" sz="1600" dirty="0">
                <a:latin typeface="Abadi" panose="020B0604020104020204" pitchFamily="34" charset="0"/>
              </a:rPr>
              <a:t>Displaying 5 records where launch sites begin with the string 'CCA'.</a:t>
            </a:r>
          </a:p>
          <a:p>
            <a:pPr>
              <a:buFont typeface="Wingdings" panose="05000000000000000000" pitchFamily="2" charset="2"/>
              <a:buChar char="q"/>
            </a:pPr>
            <a:r>
              <a:rPr lang="en-GB" sz="1600" dirty="0">
                <a:latin typeface="Abadi" panose="020B0604020104020204" pitchFamily="34" charset="0"/>
              </a:rPr>
              <a:t>Displaying the total payload mass carried by boosters launched by NASA (CRS).</a:t>
            </a:r>
          </a:p>
          <a:p>
            <a:pPr>
              <a:buFont typeface="Wingdings" panose="05000000000000000000" pitchFamily="2" charset="2"/>
              <a:buChar char="q"/>
            </a:pPr>
            <a:r>
              <a:rPr lang="en-GB" sz="1600" dirty="0">
                <a:latin typeface="Abadi" panose="020B0604020104020204" pitchFamily="34" charset="0"/>
              </a:rPr>
              <a:t>Displaying the average payload mass carried by booster version F9 v1.1.</a:t>
            </a:r>
          </a:p>
          <a:p>
            <a:pPr>
              <a:buFont typeface="Wingdings" panose="05000000000000000000" pitchFamily="2" charset="2"/>
              <a:buChar char="q"/>
            </a:pPr>
            <a:r>
              <a:rPr lang="en-GB" sz="1600" dirty="0">
                <a:latin typeface="Abadi" panose="020B0604020104020204" pitchFamily="34" charset="0"/>
              </a:rPr>
              <a:t>Listing the date of the first successful landing outcome on a ground pad.</a:t>
            </a:r>
          </a:p>
          <a:p>
            <a:pPr>
              <a:buFont typeface="Wingdings" panose="05000000000000000000" pitchFamily="2" charset="2"/>
              <a:buChar char="q"/>
            </a:pPr>
            <a:r>
              <a:rPr lang="en-GB" sz="1600" dirty="0">
                <a:latin typeface="Abadi" panose="020B0604020104020204" pitchFamily="34" charset="0"/>
              </a:rPr>
              <a:t>Listing the names of boosters that successfully landed on a drone ship and carried a payload mass greater than 4000 but less than 6000.</a:t>
            </a:r>
          </a:p>
          <a:p>
            <a:pPr>
              <a:buFont typeface="Wingdings" panose="05000000000000000000" pitchFamily="2" charset="2"/>
              <a:buChar char="q"/>
            </a:pPr>
            <a:r>
              <a:rPr lang="en-GB" sz="1600" dirty="0">
                <a:latin typeface="Abadi" panose="020B0604020104020204" pitchFamily="34" charset="0"/>
              </a:rPr>
              <a:t>Listing the total number of successful and failed mission outcomes.</a:t>
            </a:r>
          </a:p>
          <a:p>
            <a:pPr>
              <a:buFont typeface="Wingdings" panose="05000000000000000000" pitchFamily="2" charset="2"/>
              <a:buChar char="q"/>
            </a:pPr>
            <a:r>
              <a:rPr lang="en-GB" sz="1600" dirty="0">
                <a:latin typeface="Abadi" panose="020B0604020104020204" pitchFamily="34" charset="0"/>
              </a:rPr>
              <a:t> Listing the booster versions that carried the maximum payload mass.</a:t>
            </a:r>
          </a:p>
          <a:p>
            <a:pPr>
              <a:buFont typeface="Wingdings" panose="05000000000000000000" pitchFamily="2" charset="2"/>
              <a:buChar char="q"/>
            </a:pPr>
            <a:r>
              <a:rPr lang="en-GB" sz="1600" dirty="0">
                <a:latin typeface="Abadi" panose="020B0604020104020204" pitchFamily="34" charset="0"/>
              </a:rPr>
              <a:t>Listing the failed drone ship landing outcomes, their booster versions, and launch site names for the year 2015.</a:t>
            </a:r>
          </a:p>
          <a:p>
            <a:pPr>
              <a:buFont typeface="Wingdings" panose="05000000000000000000" pitchFamily="2" charset="2"/>
              <a:buChar char="q"/>
            </a:pPr>
            <a:r>
              <a:rPr lang="en-GB" sz="1600" dirty="0">
                <a:latin typeface="Abadi" panose="020B0604020104020204" pitchFamily="34" charset="0"/>
              </a:rPr>
              <a:t>Ranking the count of landing outcome successes between the dates 2010-06-04 and 2017-03-20 in descending order.</a:t>
            </a:r>
          </a:p>
          <a:p>
            <a:endParaRPr lang="en-US" sz="1800" dirty="0">
              <a:latin typeface="Abadi" panose="020B0604020104020204" pitchFamily="34" charset="0"/>
            </a:endParaRPr>
          </a:p>
          <a:p>
            <a:endParaRPr lang="en-US" sz="1800" dirty="0">
              <a:latin typeface="Abadi" panose="020B0604020104020204" pitchFamily="34" charset="0"/>
            </a:endParaRPr>
          </a:p>
          <a:p>
            <a:endParaRPr lang="en-US" sz="1800" dirty="0">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B68C3DE6-B4FC-95EE-0EDC-3347CD77EF59}"/>
              </a:ext>
            </a:extLst>
          </p:cNvPr>
          <p:cNvSpPr txBox="1"/>
          <p:nvPr/>
        </p:nvSpPr>
        <p:spPr>
          <a:xfrm>
            <a:off x="507191" y="6596390"/>
            <a:ext cx="11177618" cy="261610"/>
          </a:xfrm>
          <a:prstGeom prst="rect">
            <a:avLst/>
          </a:prstGeom>
          <a:noFill/>
        </p:spPr>
        <p:txBody>
          <a:bodyPr wrap="square">
            <a:spAutoFit/>
          </a:bodyPr>
          <a:lstStyle/>
          <a:p>
            <a:pPr algn="ctr"/>
            <a:r>
              <a:rPr lang="en-GB" sz="1100" i="1" dirty="0">
                <a:solidFill>
                  <a:schemeClr val="bg1">
                    <a:lumMod val="50000"/>
                  </a:schemeClr>
                </a:solidFill>
              </a:rPr>
              <a:t>GitHub URL for notebook: https://github.com/shalinimoorthy29/IBM-Data-Science-Capstone/blob/main/074_SpaceX_EDA%20with%20SQL.ipynb</a:t>
            </a: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Rectangle 1">
            <a:extLst>
              <a:ext uri="{FF2B5EF4-FFF2-40B4-BE49-F238E27FC236}">
                <a16:creationId xmlns:a16="http://schemas.microsoft.com/office/drawing/2014/main" id="{1DF6D7EE-9E61-9DC9-B59B-2FACC5AC3AFC}"/>
              </a:ext>
            </a:extLst>
          </p:cNvPr>
          <p:cNvSpPr txBox="1">
            <a:spLocks noChangeArrowheads="1"/>
          </p:cNvSpPr>
          <p:nvPr/>
        </p:nvSpPr>
        <p:spPr bwMode="auto">
          <a:xfrm>
            <a:off x="895350" y="1364717"/>
            <a:ext cx="5854904" cy="4407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600" dirty="0">
                <a:latin typeface="Abadi" panose="020B0604020104020204" pitchFamily="34" charset="0"/>
              </a:rPr>
              <a:t>Interactive visual analytics were performed using Folium to explore the SpaceX launch sites:</a:t>
            </a:r>
          </a:p>
          <a:p>
            <a:pPr>
              <a:buFont typeface="Wingdings" panose="05000000000000000000" pitchFamily="2" charset="2"/>
              <a:buChar char="q"/>
            </a:pPr>
            <a:r>
              <a:rPr lang="en-GB" sz="1600" dirty="0">
                <a:latin typeface="Abadi" panose="020B0604020104020204" pitchFamily="34" charset="0"/>
              </a:rPr>
              <a:t>Folium circles and markers were created and added for each launch site on the map to allow zooming in and out of the marked areas.</a:t>
            </a:r>
          </a:p>
          <a:p>
            <a:pPr>
              <a:buFont typeface="Wingdings" panose="05000000000000000000" pitchFamily="2" charset="2"/>
              <a:buChar char="q"/>
            </a:pPr>
            <a:r>
              <a:rPr lang="en-GB" sz="1600" dirty="0">
                <a:latin typeface="Abadi" panose="020B0604020104020204" pitchFamily="34" charset="0"/>
              </a:rPr>
              <a:t>Successes and failed launches for each site were marked on the map.</a:t>
            </a:r>
          </a:p>
          <a:p>
            <a:pPr>
              <a:buFont typeface="Wingdings" panose="05000000000000000000" pitchFamily="2" charset="2"/>
              <a:buChar char="q"/>
            </a:pPr>
            <a:r>
              <a:rPr lang="en-GB" sz="1600" dirty="0">
                <a:latin typeface="Abadi" panose="020B0604020104020204" pitchFamily="34" charset="0"/>
              </a:rPr>
              <a:t>The distances between each launch site and nearby locations were calculated.</a:t>
            </a:r>
          </a:p>
          <a:p>
            <a:pPr>
              <a:buFont typeface="Wingdings" panose="05000000000000000000" pitchFamily="2" charset="2"/>
              <a:buChar char="q"/>
            </a:pPr>
            <a:r>
              <a:rPr lang="en-GB" sz="1600" dirty="0">
                <a:latin typeface="Abadi" panose="020B0604020104020204" pitchFamily="34" charset="0"/>
              </a:rPr>
              <a:t>A Mouse Position feature was added to display the coordinates (latitude and longitude) when hovering over the map.</a:t>
            </a:r>
          </a:p>
          <a:p>
            <a:pPr>
              <a:buFont typeface="Wingdings" panose="05000000000000000000" pitchFamily="2" charset="2"/>
              <a:buChar char="q"/>
            </a:pPr>
            <a:r>
              <a:rPr lang="en-GB" sz="1600" dirty="0">
                <a:latin typeface="Abadi" panose="020B0604020104020204" pitchFamily="34" charset="0"/>
              </a:rPr>
              <a:t>A marker was created to show the distance to the nearest city, railway, highway, etc.</a:t>
            </a:r>
          </a:p>
          <a:p>
            <a:pPr>
              <a:buFont typeface="Wingdings" panose="05000000000000000000" pitchFamily="2" charset="2"/>
              <a:buChar char="q"/>
            </a:pPr>
            <a:r>
              <a:rPr lang="en-GB" sz="1600" dirty="0">
                <a:latin typeface="Abadi" panose="020B0604020104020204" pitchFamily="34" charset="0"/>
              </a:rPr>
              <a:t>A line was drawn between the marker and the launch site to visualise the proximity.</a:t>
            </a:r>
          </a:p>
        </p:txBody>
      </p:sp>
      <p:pic>
        <p:nvPicPr>
          <p:cNvPr id="7" name="Picture 6">
            <a:extLst>
              <a:ext uri="{FF2B5EF4-FFF2-40B4-BE49-F238E27FC236}">
                <a16:creationId xmlns:a16="http://schemas.microsoft.com/office/drawing/2014/main" id="{A2D23FA2-A1B6-65C7-88CB-85D64A234E51}"/>
              </a:ext>
            </a:extLst>
          </p:cNvPr>
          <p:cNvPicPr>
            <a:picLocks noChangeAspect="1"/>
          </p:cNvPicPr>
          <p:nvPr/>
        </p:nvPicPr>
        <p:blipFill>
          <a:blip r:embed="rId3"/>
          <a:stretch>
            <a:fillRect/>
          </a:stretch>
        </p:blipFill>
        <p:spPr>
          <a:xfrm>
            <a:off x="6975336" y="1520005"/>
            <a:ext cx="4319774" cy="210633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D32198EF-E5A9-69C4-45BA-193D15BB8769}"/>
              </a:ext>
            </a:extLst>
          </p:cNvPr>
          <p:cNvPicPr>
            <a:picLocks noChangeAspect="1"/>
          </p:cNvPicPr>
          <p:nvPr/>
        </p:nvPicPr>
        <p:blipFill>
          <a:blip r:embed="rId4"/>
          <a:stretch>
            <a:fillRect/>
          </a:stretch>
        </p:blipFill>
        <p:spPr>
          <a:xfrm>
            <a:off x="7022961" y="3723554"/>
            <a:ext cx="4273689" cy="2400994"/>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C57544DD-5FD3-D908-29BF-F16743C26128}"/>
              </a:ext>
            </a:extLst>
          </p:cNvPr>
          <p:cNvSpPr txBox="1"/>
          <p:nvPr/>
        </p:nvSpPr>
        <p:spPr>
          <a:xfrm>
            <a:off x="507191" y="6596390"/>
            <a:ext cx="11177618" cy="261610"/>
          </a:xfrm>
          <a:prstGeom prst="rect">
            <a:avLst/>
          </a:prstGeom>
          <a:noFill/>
        </p:spPr>
        <p:txBody>
          <a:bodyPr wrap="square">
            <a:spAutoFit/>
          </a:bodyPr>
          <a:lstStyle/>
          <a:p>
            <a:pPr algn="ctr"/>
            <a:r>
              <a:rPr lang="en-GB" sz="1100" i="1" dirty="0">
                <a:solidFill>
                  <a:schemeClr val="bg1">
                    <a:lumMod val="50000"/>
                  </a:schemeClr>
                </a:solidFill>
              </a:rPr>
              <a:t>GitHub URL for notebook: https://github.com/shalinimoorthy29/IBM-Data-Science-Capstone/blob/main/076_SpaceX_Launch%20Site%20Location%20-%20Folium.ipynb</a:t>
            </a: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
        <p:nvSpPr>
          <p:cNvPr id="2" name="Content Placeholder 2">
            <a:extLst>
              <a:ext uri="{FF2B5EF4-FFF2-40B4-BE49-F238E27FC236}">
                <a16:creationId xmlns:a16="http://schemas.microsoft.com/office/drawing/2014/main" id="{F457CCF4-BFA9-D19E-3E78-9BF893E18D8B}"/>
              </a:ext>
            </a:extLst>
          </p:cNvPr>
          <p:cNvSpPr txBox="1">
            <a:spLocks/>
          </p:cNvSpPr>
          <p:nvPr/>
        </p:nvSpPr>
        <p:spPr>
          <a:xfrm>
            <a:off x="1043114" y="1825625"/>
            <a:ext cx="7068725"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p:txBody>
      </p:sp>
      <p:pic>
        <p:nvPicPr>
          <p:cNvPr id="6" name="Picture 5">
            <a:extLst>
              <a:ext uri="{FF2B5EF4-FFF2-40B4-BE49-F238E27FC236}">
                <a16:creationId xmlns:a16="http://schemas.microsoft.com/office/drawing/2014/main" id="{99511A0B-0FD3-BDC2-A395-624C0B1EE9A6}"/>
              </a:ext>
            </a:extLst>
          </p:cNvPr>
          <p:cNvPicPr>
            <a:picLocks noChangeAspect="1"/>
          </p:cNvPicPr>
          <p:nvPr/>
        </p:nvPicPr>
        <p:blipFill>
          <a:blip r:embed="rId3"/>
          <a:stretch>
            <a:fillRect/>
          </a:stretch>
        </p:blipFill>
        <p:spPr>
          <a:xfrm>
            <a:off x="884682" y="1425202"/>
            <a:ext cx="4819650" cy="4826564"/>
          </a:xfrm>
          <a:prstGeom prst="rect">
            <a:avLst/>
          </a:prstGeom>
          <a:ln>
            <a:noFill/>
          </a:ln>
          <a:effectLst>
            <a:outerShdw blurRad="292100" dist="139700" dir="2700000" algn="tl" rotWithShape="0">
              <a:srgbClr val="333333">
                <a:alpha val="65000"/>
              </a:srgbClr>
            </a:outerShdw>
          </a:effectLst>
        </p:spPr>
      </p:pic>
      <p:sp>
        <p:nvSpPr>
          <p:cNvPr id="7" name="Rectangle 1">
            <a:extLst>
              <a:ext uri="{FF2B5EF4-FFF2-40B4-BE49-F238E27FC236}">
                <a16:creationId xmlns:a16="http://schemas.microsoft.com/office/drawing/2014/main" id="{95ED8E7E-A373-1C1B-9C74-6ACF4E46ADF1}"/>
              </a:ext>
            </a:extLst>
          </p:cNvPr>
          <p:cNvSpPr txBox="1">
            <a:spLocks noChangeArrowheads="1"/>
          </p:cNvSpPr>
          <p:nvPr/>
        </p:nvSpPr>
        <p:spPr bwMode="auto">
          <a:xfrm>
            <a:off x="7277780" y="1648009"/>
            <a:ext cx="4029538"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None/>
            </a:pPr>
            <a:r>
              <a:rPr lang="en-GB" altLang="en-US" sz="1600" dirty="0">
                <a:solidFill>
                  <a:schemeClr val="tx1"/>
                </a:solidFill>
                <a:latin typeface="Abadi" panose="020B0604020104020204" pitchFamily="34" charset="0"/>
              </a:rPr>
              <a:t>For this part of the project, a Plotly Dash application was built for users to perform interactive visual analytics on SpaceX launch data in real-time.</a:t>
            </a:r>
          </a:p>
          <a:p>
            <a:pPr eaLnBrk="0" fontAlgn="base" hangingPunct="0">
              <a:lnSpc>
                <a:spcPct val="100000"/>
              </a:lnSpc>
              <a:spcBef>
                <a:spcPct val="0"/>
              </a:spcBef>
              <a:spcAft>
                <a:spcPct val="0"/>
              </a:spcAft>
              <a:buFont typeface="Wingdings" panose="05000000000000000000" pitchFamily="2" charset="2"/>
              <a:buChar char="q"/>
            </a:pPr>
            <a:endParaRPr lang="en-GB" altLang="en-US" sz="1600" dirty="0">
              <a:solidFill>
                <a:schemeClr val="tx1"/>
              </a:solidFill>
              <a:latin typeface="Abadi" panose="020B0604020104020204" pitchFamily="34" charset="0"/>
            </a:endParaRPr>
          </a:p>
          <a:p>
            <a:pPr eaLnBrk="0" fontAlgn="base" hangingPunct="0">
              <a:lnSpc>
                <a:spcPct val="100000"/>
              </a:lnSpc>
              <a:spcBef>
                <a:spcPct val="0"/>
              </a:spcBef>
              <a:spcAft>
                <a:spcPct val="0"/>
              </a:spcAft>
              <a:buFont typeface="Wingdings" panose="05000000000000000000" pitchFamily="2" charset="2"/>
              <a:buChar char="q"/>
            </a:pPr>
            <a:r>
              <a:rPr lang="en-GB" altLang="en-US" sz="1600" dirty="0">
                <a:solidFill>
                  <a:schemeClr val="tx1"/>
                </a:solidFill>
                <a:latin typeface="Abadi" panose="020B0604020104020204" pitchFamily="34" charset="0"/>
              </a:rPr>
              <a:t>Added a Launch Site Drop-down Input Component</a:t>
            </a:r>
          </a:p>
          <a:p>
            <a:pPr eaLnBrk="0" fontAlgn="base" hangingPunct="0">
              <a:lnSpc>
                <a:spcPct val="100000"/>
              </a:lnSpc>
              <a:spcBef>
                <a:spcPct val="0"/>
              </a:spcBef>
              <a:spcAft>
                <a:spcPct val="0"/>
              </a:spcAft>
              <a:buFont typeface="Wingdings" panose="05000000000000000000" pitchFamily="2" charset="2"/>
              <a:buChar char="q"/>
            </a:pPr>
            <a:endParaRPr lang="en-GB" altLang="en-US" sz="1600" dirty="0">
              <a:solidFill>
                <a:schemeClr val="tx1"/>
              </a:solidFill>
              <a:latin typeface="Abadi" panose="020B0604020104020204" pitchFamily="34" charset="0"/>
            </a:endParaRPr>
          </a:p>
          <a:p>
            <a:pPr eaLnBrk="0" fontAlgn="base" hangingPunct="0">
              <a:lnSpc>
                <a:spcPct val="100000"/>
              </a:lnSpc>
              <a:spcBef>
                <a:spcPct val="0"/>
              </a:spcBef>
              <a:spcAft>
                <a:spcPct val="0"/>
              </a:spcAft>
              <a:buFont typeface="Wingdings" panose="05000000000000000000" pitchFamily="2" charset="2"/>
              <a:buChar char="q"/>
            </a:pPr>
            <a:r>
              <a:rPr lang="en-GB" altLang="en-US" sz="1600" dirty="0">
                <a:solidFill>
                  <a:schemeClr val="tx1"/>
                </a:solidFill>
                <a:latin typeface="Abadi" panose="020B0604020104020204" pitchFamily="34" charset="0"/>
              </a:rPr>
              <a:t>Added a callback function to render success-pie-chart based on selected site dropdown</a:t>
            </a:r>
          </a:p>
          <a:p>
            <a:pPr eaLnBrk="0" fontAlgn="base" hangingPunct="0">
              <a:lnSpc>
                <a:spcPct val="100000"/>
              </a:lnSpc>
              <a:spcBef>
                <a:spcPct val="0"/>
              </a:spcBef>
              <a:spcAft>
                <a:spcPct val="0"/>
              </a:spcAft>
              <a:buFont typeface="Wingdings" panose="05000000000000000000" pitchFamily="2" charset="2"/>
              <a:buChar char="q"/>
            </a:pPr>
            <a:endParaRPr lang="en-GB" altLang="en-US" sz="1600" dirty="0">
              <a:solidFill>
                <a:schemeClr val="tx1"/>
              </a:solidFill>
              <a:latin typeface="Abadi" panose="020B0604020104020204" pitchFamily="34" charset="0"/>
            </a:endParaRPr>
          </a:p>
          <a:p>
            <a:pPr eaLnBrk="0" fontAlgn="base" hangingPunct="0">
              <a:lnSpc>
                <a:spcPct val="100000"/>
              </a:lnSpc>
              <a:spcBef>
                <a:spcPct val="0"/>
              </a:spcBef>
              <a:spcAft>
                <a:spcPct val="0"/>
              </a:spcAft>
              <a:buFont typeface="Wingdings" panose="05000000000000000000" pitchFamily="2" charset="2"/>
              <a:buChar char="q"/>
            </a:pPr>
            <a:r>
              <a:rPr lang="en-GB" altLang="en-US" sz="1600" dirty="0">
                <a:solidFill>
                  <a:schemeClr val="tx1"/>
                </a:solidFill>
                <a:latin typeface="Abadi" panose="020B0604020104020204" pitchFamily="34" charset="0"/>
              </a:rPr>
              <a:t>Added a Range Slider to Select Payload</a:t>
            </a:r>
          </a:p>
          <a:p>
            <a:pPr eaLnBrk="0" fontAlgn="base" hangingPunct="0">
              <a:lnSpc>
                <a:spcPct val="100000"/>
              </a:lnSpc>
              <a:spcBef>
                <a:spcPct val="0"/>
              </a:spcBef>
              <a:spcAft>
                <a:spcPct val="0"/>
              </a:spcAft>
              <a:buFont typeface="Wingdings" panose="05000000000000000000" pitchFamily="2" charset="2"/>
              <a:buChar char="q"/>
            </a:pPr>
            <a:endParaRPr lang="en-GB" altLang="en-US" sz="1600" dirty="0">
              <a:solidFill>
                <a:schemeClr val="tx1"/>
              </a:solidFill>
              <a:latin typeface="Abadi" panose="020B0604020104020204" pitchFamily="34" charset="0"/>
            </a:endParaRPr>
          </a:p>
          <a:p>
            <a:pPr eaLnBrk="0" fontAlgn="base" hangingPunct="0">
              <a:lnSpc>
                <a:spcPct val="100000"/>
              </a:lnSpc>
              <a:spcBef>
                <a:spcPct val="0"/>
              </a:spcBef>
              <a:spcAft>
                <a:spcPct val="0"/>
              </a:spcAft>
              <a:buFont typeface="Wingdings" panose="05000000000000000000" pitchFamily="2" charset="2"/>
              <a:buChar char="q"/>
            </a:pPr>
            <a:r>
              <a:rPr lang="en-GB" altLang="en-US" sz="1600" dirty="0">
                <a:solidFill>
                  <a:schemeClr val="tx1"/>
                </a:solidFill>
                <a:latin typeface="Abadi" panose="020B0604020104020204" pitchFamily="34" charset="0"/>
              </a:rPr>
              <a:t>Added a callback function to render the success-payload-scatter-chart scatter plot</a:t>
            </a:r>
          </a:p>
          <a:p>
            <a:pPr eaLnBrk="0" fontAlgn="base" hangingPunct="0">
              <a:lnSpc>
                <a:spcPct val="100000"/>
              </a:lnSpc>
              <a:spcBef>
                <a:spcPct val="0"/>
              </a:spcBef>
              <a:spcAft>
                <a:spcPct val="0"/>
              </a:spcAft>
              <a:buFont typeface="Wingdings" panose="05000000000000000000" pitchFamily="2" charset="2"/>
              <a:buChar char="q"/>
            </a:pPr>
            <a:endParaRPr lang="en-GB" altLang="en-US" sz="1600" dirty="0">
              <a:solidFill>
                <a:schemeClr val="tx1"/>
              </a:solidFill>
              <a:latin typeface="Abadi" panose="020B0604020104020204" pitchFamily="34" charset="0"/>
            </a:endParaRPr>
          </a:p>
          <a:p>
            <a:pPr eaLnBrk="0" fontAlgn="base" hangingPunct="0">
              <a:lnSpc>
                <a:spcPct val="100000"/>
              </a:lnSpc>
              <a:spcBef>
                <a:spcPct val="0"/>
              </a:spcBef>
              <a:spcAft>
                <a:spcPct val="0"/>
              </a:spcAft>
              <a:buFont typeface="Wingdings" panose="05000000000000000000" pitchFamily="2" charset="2"/>
              <a:buChar char="q"/>
            </a:pPr>
            <a:endParaRPr lang="en-GB" altLang="en-US" sz="1600" dirty="0">
              <a:solidFill>
                <a:schemeClr val="tx1"/>
              </a:solidFill>
              <a:latin typeface="Abadi" panose="020B0604020104020204" pitchFamily="34" charset="0"/>
            </a:endParaRPr>
          </a:p>
        </p:txBody>
      </p:sp>
      <p:cxnSp>
        <p:nvCxnSpPr>
          <p:cNvPr id="8" name="Straight Arrow Connector 7">
            <a:extLst>
              <a:ext uri="{FF2B5EF4-FFF2-40B4-BE49-F238E27FC236}">
                <a16:creationId xmlns:a16="http://schemas.microsoft.com/office/drawing/2014/main" id="{4E547AD1-2AF8-315E-0A9A-5ABF8393A144}"/>
              </a:ext>
            </a:extLst>
          </p:cNvPr>
          <p:cNvCxnSpPr/>
          <p:nvPr/>
        </p:nvCxnSpPr>
        <p:spPr>
          <a:xfrm flipV="1">
            <a:off x="3819525" y="3086100"/>
            <a:ext cx="3458255" cy="619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A7948A6-596F-FAB9-6D43-9A03C9C8BB45}"/>
              </a:ext>
            </a:extLst>
          </p:cNvPr>
          <p:cNvCxnSpPr>
            <a:endCxn id="7" idx="1"/>
          </p:cNvCxnSpPr>
          <p:nvPr/>
        </p:nvCxnSpPr>
        <p:spPr>
          <a:xfrm flipV="1">
            <a:off x="4324350" y="3910167"/>
            <a:ext cx="2953430" cy="1522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F2B18F8-537B-DC44-913D-56858584A897}"/>
              </a:ext>
            </a:extLst>
          </p:cNvPr>
          <p:cNvCxnSpPr>
            <a:endCxn id="7" idx="1"/>
          </p:cNvCxnSpPr>
          <p:nvPr/>
        </p:nvCxnSpPr>
        <p:spPr>
          <a:xfrm flipV="1">
            <a:off x="5704332" y="3840162"/>
            <a:ext cx="1573448" cy="169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709207-F904-E414-95AE-AEB77E107189}"/>
              </a:ext>
            </a:extLst>
          </p:cNvPr>
          <p:cNvCxnSpPr/>
          <p:nvPr/>
        </p:nvCxnSpPr>
        <p:spPr>
          <a:xfrm>
            <a:off x="4181475" y="4648200"/>
            <a:ext cx="3096305" cy="114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3CF6891-A494-335F-C2C7-F70AA498D04D}"/>
              </a:ext>
            </a:extLst>
          </p:cNvPr>
          <p:cNvCxnSpPr/>
          <p:nvPr/>
        </p:nvCxnSpPr>
        <p:spPr>
          <a:xfrm flipV="1">
            <a:off x="5754923" y="5292909"/>
            <a:ext cx="1522857" cy="4125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3688634-BA7C-BF19-D505-DA2207C419B5}"/>
              </a:ext>
            </a:extLst>
          </p:cNvPr>
          <p:cNvSpPr txBox="1"/>
          <p:nvPr/>
        </p:nvSpPr>
        <p:spPr>
          <a:xfrm>
            <a:off x="507191" y="6596390"/>
            <a:ext cx="11177618" cy="261610"/>
          </a:xfrm>
          <a:prstGeom prst="rect">
            <a:avLst/>
          </a:prstGeom>
          <a:noFill/>
        </p:spPr>
        <p:txBody>
          <a:bodyPr wrap="square">
            <a:spAutoFit/>
          </a:bodyPr>
          <a:lstStyle/>
          <a:p>
            <a:pPr algn="ctr"/>
            <a:r>
              <a:rPr lang="en-GB" sz="1100" i="1" dirty="0">
                <a:solidFill>
                  <a:schemeClr val="bg1">
                    <a:lumMod val="50000"/>
                  </a:schemeClr>
                </a:solidFill>
              </a:rPr>
              <a:t>GitHub URL for notebook: https://github.com/shalinimoorthy29/IBM-Data-Science-Capstone/blob/main/spacex_dash_app.py</a:t>
            </a: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CEA474BD-693E-DC76-F51D-CF9F0C6310D2}"/>
              </a:ext>
            </a:extLst>
          </p:cNvPr>
          <p:cNvSpPr txBox="1"/>
          <p:nvPr/>
        </p:nvSpPr>
        <p:spPr>
          <a:xfrm>
            <a:off x="507191" y="6596390"/>
            <a:ext cx="11177618" cy="261610"/>
          </a:xfrm>
          <a:prstGeom prst="rect">
            <a:avLst/>
          </a:prstGeom>
          <a:noFill/>
        </p:spPr>
        <p:txBody>
          <a:bodyPr wrap="square">
            <a:spAutoFit/>
          </a:bodyPr>
          <a:lstStyle/>
          <a:p>
            <a:pPr algn="ctr"/>
            <a:r>
              <a:rPr lang="en-GB" sz="1100" i="1" dirty="0">
                <a:solidFill>
                  <a:schemeClr val="bg1">
                    <a:lumMod val="50000"/>
                  </a:schemeClr>
                </a:solidFill>
              </a:rPr>
              <a:t>GitHub URL for notebook: https://github.com/shalinimoorthy29/IBM-Data-Science-Capstone/blob/main/077_SpaceX_Machine%20Learning%20Prediction.ipynb</a:t>
            </a:r>
          </a:p>
        </p:txBody>
      </p:sp>
      <p:sp>
        <p:nvSpPr>
          <p:cNvPr id="6" name="Content Placeholder 2">
            <a:extLst>
              <a:ext uri="{FF2B5EF4-FFF2-40B4-BE49-F238E27FC236}">
                <a16:creationId xmlns:a16="http://schemas.microsoft.com/office/drawing/2014/main" id="{23FD7F2A-2101-EBEA-F304-3E5E5C550A3B}"/>
              </a:ext>
            </a:extLst>
          </p:cNvPr>
          <p:cNvSpPr txBox="1">
            <a:spLocks/>
          </p:cNvSpPr>
          <p:nvPr/>
        </p:nvSpPr>
        <p:spPr>
          <a:xfrm>
            <a:off x="1043114" y="1825625"/>
            <a:ext cx="7068725"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p:txBody>
      </p:sp>
      <p:sp>
        <p:nvSpPr>
          <p:cNvPr id="7" name="Rectangle 1">
            <a:extLst>
              <a:ext uri="{FF2B5EF4-FFF2-40B4-BE49-F238E27FC236}">
                <a16:creationId xmlns:a16="http://schemas.microsoft.com/office/drawing/2014/main" id="{6366CC9B-2E4B-BFF0-2A55-132128A909C0}"/>
              </a:ext>
            </a:extLst>
          </p:cNvPr>
          <p:cNvSpPr txBox="1">
            <a:spLocks noChangeArrowheads="1"/>
          </p:cNvSpPr>
          <p:nvPr/>
        </p:nvSpPr>
        <p:spPr bwMode="auto">
          <a:xfrm>
            <a:off x="838199" y="1598309"/>
            <a:ext cx="5038725" cy="477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eaLnBrk="0" fontAlgn="base" hangingPunct="0">
              <a:lnSpc>
                <a:spcPct val="100000"/>
              </a:lnSpc>
              <a:spcBef>
                <a:spcPct val="0"/>
              </a:spcBef>
              <a:spcAft>
                <a:spcPct val="0"/>
              </a:spcAft>
              <a:buFont typeface="Wingdings" panose="05000000000000000000" pitchFamily="2" charset="2"/>
              <a:buChar char="q"/>
            </a:pPr>
            <a:r>
              <a:rPr lang="en-GB" altLang="en-US" sz="1600" dirty="0">
                <a:solidFill>
                  <a:schemeClr val="tx1"/>
                </a:solidFill>
                <a:latin typeface="Abadi" panose="020B0604020104020204" pitchFamily="34" charset="0"/>
              </a:rPr>
              <a:t>The data was loaded using numpy and pandas, then transformed and split into training and testing sets.</a:t>
            </a:r>
          </a:p>
          <a:p>
            <a:pPr eaLnBrk="0" fontAlgn="base" hangingPunct="0">
              <a:lnSpc>
                <a:spcPct val="100000"/>
              </a:lnSpc>
              <a:spcBef>
                <a:spcPct val="0"/>
              </a:spcBef>
              <a:spcAft>
                <a:spcPct val="0"/>
              </a:spcAft>
              <a:buFont typeface="Wingdings" panose="05000000000000000000" pitchFamily="2" charset="2"/>
              <a:buChar char="q"/>
            </a:pPr>
            <a:endParaRPr lang="en-GB" altLang="en-US" sz="1600" dirty="0">
              <a:solidFill>
                <a:schemeClr val="tx1"/>
              </a:solidFill>
              <a:latin typeface="Abadi" panose="020B0604020104020204" pitchFamily="34" charset="0"/>
            </a:endParaRPr>
          </a:p>
          <a:p>
            <a:pPr eaLnBrk="0" fontAlgn="base" hangingPunct="0">
              <a:lnSpc>
                <a:spcPct val="100000"/>
              </a:lnSpc>
              <a:spcBef>
                <a:spcPct val="0"/>
              </a:spcBef>
              <a:spcAft>
                <a:spcPct val="0"/>
              </a:spcAft>
              <a:buFont typeface="Wingdings" panose="05000000000000000000" pitchFamily="2" charset="2"/>
              <a:buChar char="q"/>
            </a:pPr>
            <a:r>
              <a:rPr lang="en-GB" altLang="en-US" sz="1600" dirty="0">
                <a:solidFill>
                  <a:schemeClr val="tx1"/>
                </a:solidFill>
                <a:latin typeface="Abadi" panose="020B0604020104020204" pitchFamily="34" charset="0"/>
              </a:rPr>
              <a:t>Different machine learning models were built. </a:t>
            </a:r>
          </a:p>
          <a:p>
            <a:pPr eaLnBrk="0" fontAlgn="base" hangingPunct="0">
              <a:lnSpc>
                <a:spcPct val="100000"/>
              </a:lnSpc>
              <a:spcBef>
                <a:spcPct val="0"/>
              </a:spcBef>
              <a:spcAft>
                <a:spcPct val="0"/>
              </a:spcAft>
              <a:buFont typeface="Wingdings" panose="05000000000000000000" pitchFamily="2" charset="2"/>
              <a:buChar char="q"/>
            </a:pPr>
            <a:endParaRPr lang="en-GB" altLang="en-US" sz="1600" dirty="0">
              <a:solidFill>
                <a:schemeClr val="tx1"/>
              </a:solidFill>
              <a:latin typeface="Abadi" panose="020B0604020104020204" pitchFamily="34" charset="0"/>
            </a:endParaRPr>
          </a:p>
          <a:p>
            <a:pPr eaLnBrk="0" fontAlgn="base" hangingPunct="0">
              <a:lnSpc>
                <a:spcPct val="100000"/>
              </a:lnSpc>
              <a:spcBef>
                <a:spcPct val="0"/>
              </a:spcBef>
              <a:spcAft>
                <a:spcPct val="0"/>
              </a:spcAft>
              <a:buFont typeface="Wingdings" panose="05000000000000000000" pitchFamily="2" charset="2"/>
              <a:buChar char="q"/>
            </a:pPr>
            <a:r>
              <a:rPr lang="en-GB" altLang="en-US" sz="1600" dirty="0">
                <a:solidFill>
                  <a:schemeClr val="tx1"/>
                </a:solidFill>
                <a:latin typeface="Abadi" panose="020B0604020104020204" pitchFamily="34" charset="0"/>
              </a:rPr>
              <a:t>Hyperparameters were tuned using GridSearchCV. </a:t>
            </a:r>
          </a:p>
          <a:p>
            <a:pPr eaLnBrk="0" fontAlgn="base" hangingPunct="0">
              <a:lnSpc>
                <a:spcPct val="100000"/>
              </a:lnSpc>
              <a:spcBef>
                <a:spcPct val="0"/>
              </a:spcBef>
              <a:spcAft>
                <a:spcPct val="0"/>
              </a:spcAft>
              <a:buFont typeface="Wingdings" panose="05000000000000000000" pitchFamily="2" charset="2"/>
              <a:buChar char="q"/>
            </a:pPr>
            <a:endParaRPr lang="en-GB" altLang="en-US" sz="1600" dirty="0">
              <a:solidFill>
                <a:schemeClr val="tx1"/>
              </a:solidFill>
              <a:latin typeface="Abadi" panose="020B0604020104020204" pitchFamily="34" charset="0"/>
            </a:endParaRPr>
          </a:p>
          <a:p>
            <a:pPr eaLnBrk="0" fontAlgn="base" hangingPunct="0">
              <a:lnSpc>
                <a:spcPct val="100000"/>
              </a:lnSpc>
              <a:spcBef>
                <a:spcPct val="0"/>
              </a:spcBef>
              <a:spcAft>
                <a:spcPct val="0"/>
              </a:spcAft>
              <a:buFont typeface="Wingdings" panose="05000000000000000000" pitchFamily="2" charset="2"/>
              <a:buChar char="q"/>
            </a:pPr>
            <a:r>
              <a:rPr lang="en-GB" altLang="en-US" sz="1600" dirty="0">
                <a:solidFill>
                  <a:schemeClr val="tx1"/>
                </a:solidFill>
                <a:latin typeface="Abadi" panose="020B0604020104020204" pitchFamily="34" charset="0"/>
              </a:rPr>
              <a:t>Accuracy was used as the evaluation metric for the models. </a:t>
            </a:r>
          </a:p>
          <a:p>
            <a:pPr eaLnBrk="0" fontAlgn="base" hangingPunct="0">
              <a:lnSpc>
                <a:spcPct val="100000"/>
              </a:lnSpc>
              <a:spcBef>
                <a:spcPct val="0"/>
              </a:spcBef>
              <a:spcAft>
                <a:spcPct val="0"/>
              </a:spcAft>
              <a:buFont typeface="Wingdings" panose="05000000000000000000" pitchFamily="2" charset="2"/>
              <a:buChar char="q"/>
            </a:pPr>
            <a:endParaRPr lang="en-GB" altLang="en-US" sz="1600" dirty="0">
              <a:solidFill>
                <a:schemeClr val="tx1"/>
              </a:solidFill>
              <a:latin typeface="Abadi" panose="020B0604020104020204" pitchFamily="34" charset="0"/>
            </a:endParaRPr>
          </a:p>
          <a:p>
            <a:pPr eaLnBrk="0" fontAlgn="base" hangingPunct="0">
              <a:lnSpc>
                <a:spcPct val="100000"/>
              </a:lnSpc>
              <a:spcBef>
                <a:spcPct val="0"/>
              </a:spcBef>
              <a:spcAft>
                <a:spcPct val="0"/>
              </a:spcAft>
              <a:buFont typeface="Wingdings" panose="05000000000000000000" pitchFamily="2" charset="2"/>
              <a:buChar char="q"/>
            </a:pPr>
            <a:r>
              <a:rPr lang="en-GB" altLang="en-US" sz="1600" dirty="0">
                <a:solidFill>
                  <a:schemeClr val="tx1"/>
                </a:solidFill>
                <a:latin typeface="Abadi" panose="020B0604020104020204" pitchFamily="34" charset="0"/>
              </a:rPr>
              <a:t>The model was further improved through feature engineering and algorithm tuning.</a:t>
            </a:r>
          </a:p>
          <a:p>
            <a:pPr eaLnBrk="0" fontAlgn="base" hangingPunct="0">
              <a:lnSpc>
                <a:spcPct val="100000"/>
              </a:lnSpc>
              <a:spcBef>
                <a:spcPct val="0"/>
              </a:spcBef>
              <a:spcAft>
                <a:spcPct val="0"/>
              </a:spcAft>
              <a:buFont typeface="Wingdings" panose="05000000000000000000" pitchFamily="2" charset="2"/>
              <a:buChar char="q"/>
            </a:pPr>
            <a:endParaRPr lang="en-GB" altLang="en-US" sz="1600" dirty="0">
              <a:solidFill>
                <a:schemeClr val="tx1"/>
              </a:solidFill>
              <a:latin typeface="Abadi" panose="020B0604020104020204" pitchFamily="34" charset="0"/>
            </a:endParaRPr>
          </a:p>
          <a:p>
            <a:pPr eaLnBrk="0" fontAlgn="base" hangingPunct="0">
              <a:lnSpc>
                <a:spcPct val="100000"/>
              </a:lnSpc>
              <a:spcBef>
                <a:spcPct val="0"/>
              </a:spcBef>
              <a:spcAft>
                <a:spcPct val="0"/>
              </a:spcAft>
              <a:buFont typeface="Wingdings" panose="05000000000000000000" pitchFamily="2" charset="2"/>
              <a:buChar char="q"/>
            </a:pPr>
            <a:r>
              <a:rPr lang="en-GB" altLang="en-US" sz="1600" dirty="0">
                <a:solidFill>
                  <a:schemeClr val="tx1"/>
                </a:solidFill>
                <a:latin typeface="Abadi" panose="020B0604020104020204" pitchFamily="34" charset="0"/>
              </a:rPr>
              <a:t>The best-performing classification model was identified after testing and tuning (K-Nearest Neighbors , DecisionTree,  LogisticRegression, Support Vector Machine).</a:t>
            </a:r>
          </a:p>
          <a:p>
            <a:pPr eaLnBrk="0" fontAlgn="base" hangingPunct="0">
              <a:lnSpc>
                <a:spcPct val="100000"/>
              </a:lnSpc>
              <a:spcBef>
                <a:spcPct val="0"/>
              </a:spcBef>
              <a:spcAft>
                <a:spcPct val="0"/>
              </a:spcAft>
              <a:buFont typeface="Wingdings" panose="05000000000000000000" pitchFamily="2" charset="2"/>
              <a:buChar char="q"/>
            </a:pPr>
            <a:endParaRPr lang="en-GB" altLang="en-US" sz="1600" dirty="0">
              <a:solidFill>
                <a:schemeClr val="tx1"/>
              </a:solidFill>
              <a:latin typeface="Abadi" panose="020B0604020104020204" pitchFamily="34" charset="0"/>
            </a:endParaRPr>
          </a:p>
          <a:p>
            <a:pPr eaLnBrk="0" fontAlgn="base" hangingPunct="0">
              <a:lnSpc>
                <a:spcPct val="100000"/>
              </a:lnSpc>
              <a:spcBef>
                <a:spcPct val="0"/>
              </a:spcBef>
              <a:spcAft>
                <a:spcPct val="0"/>
              </a:spcAft>
              <a:buFont typeface="Wingdings" panose="05000000000000000000" pitchFamily="2" charset="2"/>
              <a:buChar char="q"/>
            </a:pPr>
            <a:endParaRPr lang="en-GB" altLang="en-US" sz="1600" dirty="0">
              <a:solidFill>
                <a:schemeClr val="tx1"/>
              </a:solidFill>
              <a:latin typeface="Abadi" panose="020B0604020104020204" pitchFamily="34" charset="0"/>
            </a:endParaRPr>
          </a:p>
        </p:txBody>
      </p:sp>
      <p:sp>
        <p:nvSpPr>
          <p:cNvPr id="8" name="TextBox 7">
            <a:extLst>
              <a:ext uri="{FF2B5EF4-FFF2-40B4-BE49-F238E27FC236}">
                <a16:creationId xmlns:a16="http://schemas.microsoft.com/office/drawing/2014/main" id="{04524FAD-7E91-2D3E-C72F-B4FF3AC5B369}"/>
              </a:ext>
            </a:extLst>
          </p:cNvPr>
          <p:cNvSpPr txBox="1"/>
          <p:nvPr/>
        </p:nvSpPr>
        <p:spPr>
          <a:xfrm>
            <a:off x="6016054" y="1521411"/>
            <a:ext cx="4714528" cy="338554"/>
          </a:xfrm>
          <a:prstGeom prst="rect">
            <a:avLst/>
          </a:prstGeom>
          <a:solidFill>
            <a:schemeClr val="accent2">
              <a:lumMod val="75000"/>
            </a:schemeClr>
          </a:solidFill>
          <a:ln w="12700">
            <a:solidFill>
              <a:schemeClr val="accent2">
                <a:lumMod val="75000"/>
              </a:schemeClr>
            </a:solidFill>
          </a:ln>
          <a:effectLst>
            <a:outerShdw blurRad="50800" dist="38100" dir="2700000" algn="tl" rotWithShape="0">
              <a:prstClr val="black">
                <a:alpha val="40000"/>
              </a:prstClr>
            </a:outerShdw>
          </a:effectLst>
        </p:spPr>
        <p:txBody>
          <a:bodyPr wrap="square">
            <a:spAutoFit/>
          </a:bodyPr>
          <a:lstStyle/>
          <a:p>
            <a:pPr algn="ctr"/>
            <a:r>
              <a:rPr lang="en-GB" sz="1600" b="1" i="1" dirty="0">
                <a:solidFill>
                  <a:schemeClr val="bg1"/>
                </a:solidFill>
              </a:rPr>
              <a:t>Libraries used to perform analysis</a:t>
            </a:r>
          </a:p>
        </p:txBody>
      </p:sp>
      <p:pic>
        <p:nvPicPr>
          <p:cNvPr id="9" name="Picture 8">
            <a:extLst>
              <a:ext uri="{FF2B5EF4-FFF2-40B4-BE49-F238E27FC236}">
                <a16:creationId xmlns:a16="http://schemas.microsoft.com/office/drawing/2014/main" id="{634810EE-61B2-5884-304C-2A84CD96C32B}"/>
              </a:ext>
            </a:extLst>
          </p:cNvPr>
          <p:cNvPicPr>
            <a:picLocks noChangeAspect="1"/>
          </p:cNvPicPr>
          <p:nvPr/>
        </p:nvPicPr>
        <p:blipFill>
          <a:blip r:embed="rId3"/>
          <a:stretch>
            <a:fillRect/>
          </a:stretch>
        </p:blipFill>
        <p:spPr>
          <a:xfrm>
            <a:off x="6016054" y="1947200"/>
            <a:ext cx="4714528" cy="41970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721548"/>
            <a:ext cx="9989435" cy="34149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400" dirty="0">
                <a:solidFill>
                  <a:schemeClr val="accent3">
                    <a:lumMod val="25000"/>
                  </a:schemeClr>
                </a:solidFill>
                <a:latin typeface="Abadi" panose="020B0604020104020204" pitchFamily="34" charset="0"/>
              </a:rPr>
              <a:t>Results from data analysis with visualization libraries</a:t>
            </a:r>
          </a:p>
          <a:p>
            <a:pPr>
              <a:lnSpc>
                <a:spcPct val="100000"/>
              </a:lnSpc>
              <a:spcBef>
                <a:spcPts val="1400"/>
              </a:spcBef>
            </a:pPr>
            <a:r>
              <a:rPr lang="en-US" sz="2400" dirty="0">
                <a:solidFill>
                  <a:schemeClr val="accent3">
                    <a:lumMod val="25000"/>
                  </a:schemeClr>
                </a:solidFill>
                <a:latin typeface="Abadi" panose="020B0604020104020204" pitchFamily="34" charset="0"/>
              </a:rPr>
              <a:t>Results from data analysis with SQL</a:t>
            </a:r>
          </a:p>
          <a:p>
            <a:pPr>
              <a:lnSpc>
                <a:spcPct val="100000"/>
              </a:lnSpc>
              <a:spcBef>
                <a:spcPts val="1400"/>
              </a:spcBef>
            </a:pPr>
            <a:r>
              <a:rPr lang="en-US" sz="2400" dirty="0">
                <a:solidFill>
                  <a:schemeClr val="accent3">
                    <a:lumMod val="25000"/>
                  </a:schemeClr>
                </a:solidFill>
                <a:latin typeface="Abadi" panose="020B0604020104020204" pitchFamily="34" charset="0"/>
              </a:rPr>
              <a:t>Screenshots from interactive data analysis with Folium</a:t>
            </a:r>
          </a:p>
          <a:p>
            <a:pPr>
              <a:lnSpc>
                <a:spcPct val="100000"/>
              </a:lnSpc>
              <a:spcBef>
                <a:spcPts val="1400"/>
              </a:spcBef>
            </a:pPr>
            <a:r>
              <a:rPr lang="en-US" sz="2400" dirty="0">
                <a:solidFill>
                  <a:schemeClr val="accent3">
                    <a:lumMod val="25000"/>
                  </a:schemeClr>
                </a:solidFill>
                <a:latin typeface="Abadi" panose="020B0604020104020204" pitchFamily="34" charset="0"/>
              </a:rPr>
              <a:t>Screenshots from dashboard using Plotly dash</a:t>
            </a:r>
          </a:p>
          <a:p>
            <a:pPr>
              <a:lnSpc>
                <a:spcPct val="100000"/>
              </a:lnSpc>
              <a:spcBef>
                <a:spcPts val="1400"/>
              </a:spcBef>
            </a:pPr>
            <a:r>
              <a:rPr lang="en-US" sz="2400" dirty="0">
                <a:solidFill>
                  <a:schemeClr val="accent3">
                    <a:lumMod val="25000"/>
                  </a:schemeClr>
                </a:solidFill>
                <a:latin typeface="Abadi" panose="020B0604020104020204" pitchFamily="34" charset="0"/>
              </a:rPr>
              <a:t>Results from predictive analysis</a:t>
            </a:r>
          </a:p>
          <a:p>
            <a:pPr lvl="1"/>
            <a:endParaRPr lang="en-US" sz="900" dirty="0"/>
          </a:p>
          <a:p>
            <a:pPr marL="457200" lvl="1" indent="0">
              <a:buNone/>
            </a:pPr>
            <a:endParaRPr lang="en-US" sz="9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dirty="0"/>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3AFBB05B-351F-4EB0-A344-8D3B5BF46F3A}"/>
              </a:ext>
            </a:extLst>
          </p:cNvPr>
          <p:cNvPicPr>
            <a:picLocks noChangeAspect="1"/>
          </p:cNvPicPr>
          <p:nvPr/>
        </p:nvPicPr>
        <p:blipFill>
          <a:blip r:embed="rId3"/>
          <a:srcRect t="30003"/>
          <a:stretch/>
        </p:blipFill>
        <p:spPr>
          <a:xfrm>
            <a:off x="760522" y="1994002"/>
            <a:ext cx="10593278" cy="2067130"/>
          </a:xfrm>
          <a:prstGeom prst="rect">
            <a:avLst/>
          </a:prstGeom>
        </p:spPr>
      </p:pic>
      <p:sp>
        <p:nvSpPr>
          <p:cNvPr id="6" name="TextBox 5">
            <a:extLst>
              <a:ext uri="{FF2B5EF4-FFF2-40B4-BE49-F238E27FC236}">
                <a16:creationId xmlns:a16="http://schemas.microsoft.com/office/drawing/2014/main" id="{FA075EB3-6267-E93E-6C41-9770571D2A82}"/>
              </a:ext>
            </a:extLst>
          </p:cNvPr>
          <p:cNvSpPr txBox="1"/>
          <p:nvPr/>
        </p:nvSpPr>
        <p:spPr>
          <a:xfrm>
            <a:off x="760522" y="4652692"/>
            <a:ext cx="10593277"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lnSpc>
                <a:spcPct val="100000"/>
              </a:lnSpc>
              <a:spcBef>
                <a:spcPts val="1400"/>
              </a:spcBef>
            </a:pPr>
            <a:r>
              <a:rPr lang="en-GB" sz="1800" dirty="0">
                <a:solidFill>
                  <a:schemeClr val="bg1"/>
                </a:solidFill>
                <a:latin typeface="Abadi" panose="020B0604020104020204" pitchFamily="34" charset="0"/>
              </a:rPr>
              <a:t>Launches from the site CCAFS SLC 40 are much higher than the other two sites</a:t>
            </a:r>
          </a:p>
        </p:txBody>
      </p:sp>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dirty="0"/>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41E8325E-172E-3CDD-65CF-66A5ADD5A2E3}"/>
              </a:ext>
            </a:extLst>
          </p:cNvPr>
          <p:cNvPicPr>
            <a:picLocks noChangeAspect="1"/>
          </p:cNvPicPr>
          <p:nvPr/>
        </p:nvPicPr>
        <p:blipFill>
          <a:blip r:embed="rId3"/>
          <a:stretch>
            <a:fillRect/>
          </a:stretch>
        </p:blipFill>
        <p:spPr>
          <a:xfrm>
            <a:off x="870808" y="1385626"/>
            <a:ext cx="10450383" cy="3743847"/>
          </a:xfrm>
          <a:prstGeom prst="rect">
            <a:avLst/>
          </a:prstGeom>
        </p:spPr>
      </p:pic>
      <p:sp>
        <p:nvSpPr>
          <p:cNvPr id="6" name="TextBox 5">
            <a:extLst>
              <a:ext uri="{FF2B5EF4-FFF2-40B4-BE49-F238E27FC236}">
                <a16:creationId xmlns:a16="http://schemas.microsoft.com/office/drawing/2014/main" id="{9AF88034-0652-43DD-8CEE-4EC9452C5137}"/>
              </a:ext>
            </a:extLst>
          </p:cNvPr>
          <p:cNvSpPr txBox="1"/>
          <p:nvPr/>
        </p:nvSpPr>
        <p:spPr>
          <a:xfrm>
            <a:off x="870808" y="5272349"/>
            <a:ext cx="10450383" cy="825867"/>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lnSpc>
                <a:spcPct val="100000"/>
              </a:lnSpc>
              <a:spcBef>
                <a:spcPts val="1400"/>
              </a:spcBef>
            </a:pPr>
            <a:r>
              <a:rPr lang="en-GB" b="0" i="0" dirty="0">
                <a:effectLst/>
                <a:latin typeface="system-ui"/>
              </a:rPr>
              <a:t>Majority of flights with payload mass less than 10000kg have been launched from site CCAFS SLC 40.</a:t>
            </a:r>
          </a:p>
          <a:p>
            <a:pPr algn="ctr">
              <a:lnSpc>
                <a:spcPct val="100000"/>
              </a:lnSpc>
              <a:spcBef>
                <a:spcPts val="1400"/>
              </a:spcBef>
            </a:pPr>
            <a:r>
              <a:rPr lang="en-GB" b="0" i="0" dirty="0">
                <a:effectLst/>
                <a:latin typeface="system-ui"/>
              </a:rPr>
              <a:t>At the VAFB-SLC launch site there are no flights launched for heavy payload mass (greater than 10000).</a:t>
            </a:r>
            <a:endParaRPr lang="en-GB" sz="1800" dirty="0">
              <a:solidFill>
                <a:schemeClr val="bg1"/>
              </a:solidFill>
              <a:latin typeface="Abadi" panose="020B0604020104020204" pitchFamily="34" charset="0"/>
            </a:endParaRPr>
          </a:p>
        </p:txBody>
      </p:sp>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145BC7EA-FB93-F87E-A0E2-2CF705F700DF}"/>
              </a:ext>
            </a:extLst>
          </p:cNvPr>
          <p:cNvPicPr>
            <a:picLocks noChangeAspect="1"/>
          </p:cNvPicPr>
          <p:nvPr/>
        </p:nvPicPr>
        <p:blipFill>
          <a:blip r:embed="rId3"/>
          <a:stretch>
            <a:fillRect/>
          </a:stretch>
        </p:blipFill>
        <p:spPr>
          <a:xfrm>
            <a:off x="3461941" y="1417826"/>
            <a:ext cx="4691460" cy="3740595"/>
          </a:xfrm>
          <a:prstGeom prst="rect">
            <a:avLst/>
          </a:prstGeom>
        </p:spPr>
      </p:pic>
      <p:sp>
        <p:nvSpPr>
          <p:cNvPr id="6" name="TextBox 5">
            <a:extLst>
              <a:ext uri="{FF2B5EF4-FFF2-40B4-BE49-F238E27FC236}">
                <a16:creationId xmlns:a16="http://schemas.microsoft.com/office/drawing/2014/main" id="{B64FC9CA-F5C2-BBDD-468B-43BD6F35B16C}"/>
              </a:ext>
            </a:extLst>
          </p:cNvPr>
          <p:cNvSpPr txBox="1"/>
          <p:nvPr/>
        </p:nvSpPr>
        <p:spPr>
          <a:xfrm>
            <a:off x="870808" y="5272349"/>
            <a:ext cx="10450383"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lnSpc>
                <a:spcPct val="100000"/>
              </a:lnSpc>
              <a:spcBef>
                <a:spcPts val="1400"/>
              </a:spcBef>
            </a:pPr>
            <a:r>
              <a:rPr lang="en-GB" dirty="0">
                <a:solidFill>
                  <a:schemeClr val="bg1"/>
                </a:solidFill>
                <a:latin typeface="system-ui"/>
              </a:rPr>
              <a:t>The best success rates are for orbit types ES-L1, GEO, HEO and SSO</a:t>
            </a:r>
          </a:p>
        </p:txBody>
      </p:sp>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62556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dirty="0"/>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660DDB64-4084-6398-31FB-9869917D4A51}"/>
              </a:ext>
            </a:extLst>
          </p:cNvPr>
          <p:cNvPicPr>
            <a:picLocks noChangeAspect="1"/>
          </p:cNvPicPr>
          <p:nvPr/>
        </p:nvPicPr>
        <p:blipFill>
          <a:blip r:embed="rId3"/>
          <a:stretch>
            <a:fillRect/>
          </a:stretch>
        </p:blipFill>
        <p:spPr>
          <a:xfrm>
            <a:off x="1047750" y="1476104"/>
            <a:ext cx="9610725" cy="3561467"/>
          </a:xfrm>
          <a:prstGeom prst="rect">
            <a:avLst/>
          </a:prstGeom>
        </p:spPr>
      </p:pic>
      <p:sp>
        <p:nvSpPr>
          <p:cNvPr id="6" name="TextBox 5">
            <a:extLst>
              <a:ext uri="{FF2B5EF4-FFF2-40B4-BE49-F238E27FC236}">
                <a16:creationId xmlns:a16="http://schemas.microsoft.com/office/drawing/2014/main" id="{BADD3ADB-0739-8C07-980C-2855A30CA077}"/>
              </a:ext>
            </a:extLst>
          </p:cNvPr>
          <p:cNvSpPr txBox="1"/>
          <p:nvPr/>
        </p:nvSpPr>
        <p:spPr>
          <a:xfrm>
            <a:off x="870808" y="5272349"/>
            <a:ext cx="10450383" cy="92333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lnSpc>
                <a:spcPct val="100000"/>
              </a:lnSpc>
              <a:spcBef>
                <a:spcPts val="1400"/>
              </a:spcBef>
            </a:pPr>
            <a:r>
              <a:rPr lang="en-GB" b="0" i="0" dirty="0">
                <a:effectLst/>
                <a:latin typeface="system-ui"/>
              </a:rPr>
              <a:t>It can be observed that in the Low Earth Orbit (LEO), the success of a mission seems to correlate with the number of flights. However, in the Geostationary Transfer Orbit (GTO), there appears to be no clear relationship between the flight number and the success of the mission.</a:t>
            </a:r>
            <a:endParaRPr lang="en-GB" dirty="0">
              <a:solidFill>
                <a:schemeClr val="bg1"/>
              </a:solidFill>
              <a:latin typeface="system-ui"/>
            </a:endParaRPr>
          </a:p>
        </p:txBody>
      </p:sp>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dirty="0"/>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2764E482-852B-DF8C-E164-E142240C66B5}"/>
              </a:ext>
            </a:extLst>
          </p:cNvPr>
          <p:cNvPicPr>
            <a:picLocks noChangeAspect="1"/>
          </p:cNvPicPr>
          <p:nvPr/>
        </p:nvPicPr>
        <p:blipFill>
          <a:blip r:embed="rId3"/>
          <a:stretch>
            <a:fillRect/>
          </a:stretch>
        </p:blipFill>
        <p:spPr>
          <a:xfrm>
            <a:off x="947004" y="1452290"/>
            <a:ext cx="9654321" cy="3597394"/>
          </a:xfrm>
          <a:prstGeom prst="rect">
            <a:avLst/>
          </a:prstGeom>
        </p:spPr>
      </p:pic>
      <p:sp>
        <p:nvSpPr>
          <p:cNvPr id="6" name="TextBox 5">
            <a:extLst>
              <a:ext uri="{FF2B5EF4-FFF2-40B4-BE49-F238E27FC236}">
                <a16:creationId xmlns:a16="http://schemas.microsoft.com/office/drawing/2014/main" id="{6F6B3811-22B4-3F1E-A264-9FA7DCDFB1F8}"/>
              </a:ext>
            </a:extLst>
          </p:cNvPr>
          <p:cNvSpPr txBox="1"/>
          <p:nvPr/>
        </p:nvSpPr>
        <p:spPr>
          <a:xfrm>
            <a:off x="870808" y="5213519"/>
            <a:ext cx="10450383" cy="92333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lnSpc>
                <a:spcPct val="100000"/>
              </a:lnSpc>
              <a:spcBef>
                <a:spcPts val="1400"/>
              </a:spcBef>
            </a:pPr>
            <a:r>
              <a:rPr lang="en-GB" dirty="0">
                <a:solidFill>
                  <a:schemeClr val="bg1"/>
                </a:solidFill>
                <a:latin typeface="system-ui"/>
              </a:rPr>
              <a:t>With heavy payloads, the successful landing rate tends to be higher for missions to Polar, Low Earth Orbit (LEO), and the International Space Station (ISS). However, for Geostationary Transfer Orbit (GTO), it is harder to differentiate between successful and unsuccessful landings, as both outcomes are frequently observed.</a:t>
            </a:r>
          </a:p>
        </p:txBody>
      </p:sp>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dirty="0"/>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912CD5FC-606F-2396-C870-52BBBD445259}"/>
              </a:ext>
            </a:extLst>
          </p:cNvPr>
          <p:cNvPicPr>
            <a:picLocks noChangeAspect="1"/>
          </p:cNvPicPr>
          <p:nvPr/>
        </p:nvPicPr>
        <p:blipFill>
          <a:blip r:embed="rId3"/>
          <a:stretch>
            <a:fillRect/>
          </a:stretch>
        </p:blipFill>
        <p:spPr>
          <a:xfrm>
            <a:off x="2999784" y="1471250"/>
            <a:ext cx="5515566" cy="3377510"/>
          </a:xfrm>
          <a:prstGeom prst="rect">
            <a:avLst/>
          </a:prstGeom>
        </p:spPr>
      </p:pic>
      <p:sp>
        <p:nvSpPr>
          <p:cNvPr id="6" name="TextBox 5">
            <a:extLst>
              <a:ext uri="{FF2B5EF4-FFF2-40B4-BE49-F238E27FC236}">
                <a16:creationId xmlns:a16="http://schemas.microsoft.com/office/drawing/2014/main" id="{AE608303-4FA2-65A3-2FAC-0B310E68A17E}"/>
              </a:ext>
            </a:extLst>
          </p:cNvPr>
          <p:cNvSpPr txBox="1"/>
          <p:nvPr/>
        </p:nvSpPr>
        <p:spPr>
          <a:xfrm>
            <a:off x="870808" y="5092049"/>
            <a:ext cx="10450383"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lnSpc>
                <a:spcPct val="100000"/>
              </a:lnSpc>
              <a:spcBef>
                <a:spcPts val="1400"/>
              </a:spcBef>
            </a:pPr>
            <a:r>
              <a:rPr lang="en-GB" dirty="0"/>
              <a:t>The success rate of launches has steadily increased since 2013, continuing to rise through to 2020. This suggests ongoing improvements in technology and operational efficiency over this period.</a:t>
            </a:r>
            <a:endParaRPr lang="en-GB" dirty="0">
              <a:solidFill>
                <a:schemeClr val="bg1"/>
              </a:solidFill>
              <a:latin typeface="system-ui"/>
            </a:endParaRPr>
          </a:p>
        </p:txBody>
      </p:sp>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dirty="0"/>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BF6A3356-7B8A-A771-26B2-BC72A6CF496B}"/>
              </a:ext>
            </a:extLst>
          </p:cNvPr>
          <p:cNvPicPr>
            <a:picLocks noChangeAspect="1"/>
          </p:cNvPicPr>
          <p:nvPr/>
        </p:nvPicPr>
        <p:blipFill>
          <a:blip r:embed="rId3"/>
          <a:stretch>
            <a:fillRect/>
          </a:stretch>
        </p:blipFill>
        <p:spPr>
          <a:xfrm>
            <a:off x="683830" y="2333472"/>
            <a:ext cx="3753374" cy="2191056"/>
          </a:xfrm>
          <a:prstGeom prst="rect">
            <a:avLst/>
          </a:prstGeom>
        </p:spPr>
      </p:pic>
      <p:sp>
        <p:nvSpPr>
          <p:cNvPr id="7" name="TextBox 6">
            <a:extLst>
              <a:ext uri="{FF2B5EF4-FFF2-40B4-BE49-F238E27FC236}">
                <a16:creationId xmlns:a16="http://schemas.microsoft.com/office/drawing/2014/main" id="{EA93F441-C51A-7BB6-A73D-B4D1CF4E39E7}"/>
              </a:ext>
            </a:extLst>
          </p:cNvPr>
          <p:cNvSpPr txBox="1"/>
          <p:nvPr/>
        </p:nvSpPr>
        <p:spPr>
          <a:xfrm>
            <a:off x="683830" y="1492326"/>
            <a:ext cx="10687961" cy="646331"/>
          </a:xfrm>
          <a:prstGeom prst="rect">
            <a:avLst/>
          </a:prstGeom>
          <a:noFill/>
        </p:spPr>
        <p:txBody>
          <a:bodyPr wrap="square">
            <a:spAutoFit/>
          </a:bodyPr>
          <a:lstStyle/>
          <a:p>
            <a:r>
              <a:rPr lang="en-GB" dirty="0">
                <a:latin typeface="Abadi" panose="020B0604020104020204" pitchFamily="34" charset="0"/>
              </a:rPr>
              <a:t>This SQL query retrieves all the unique launch sites from the **SPACEXTABLE** by selecting distinct values from the "Launch_Site" column. It eliminates duplicates to provide a list of unique launch locations. </a:t>
            </a:r>
          </a:p>
        </p:txBody>
      </p:sp>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dirty="0"/>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0F3E614B-84B8-3ACD-0388-1AA2FCDEFD47}"/>
              </a:ext>
            </a:extLst>
          </p:cNvPr>
          <p:cNvPicPr>
            <a:picLocks noChangeAspect="1"/>
          </p:cNvPicPr>
          <p:nvPr/>
        </p:nvPicPr>
        <p:blipFill>
          <a:blip r:embed="rId3"/>
          <a:stretch>
            <a:fillRect/>
          </a:stretch>
        </p:blipFill>
        <p:spPr>
          <a:xfrm>
            <a:off x="770011" y="2662779"/>
            <a:ext cx="10478962" cy="3362794"/>
          </a:xfrm>
          <a:prstGeom prst="rect">
            <a:avLst/>
          </a:prstGeom>
        </p:spPr>
      </p:pic>
      <p:sp>
        <p:nvSpPr>
          <p:cNvPr id="7" name="TextBox 6">
            <a:extLst>
              <a:ext uri="{FF2B5EF4-FFF2-40B4-BE49-F238E27FC236}">
                <a16:creationId xmlns:a16="http://schemas.microsoft.com/office/drawing/2014/main" id="{46737864-96F1-51F1-C101-E97DDCA04212}"/>
              </a:ext>
            </a:extLst>
          </p:cNvPr>
          <p:cNvSpPr txBox="1"/>
          <p:nvPr/>
        </p:nvSpPr>
        <p:spPr>
          <a:xfrm>
            <a:off x="734028" y="1525310"/>
            <a:ext cx="10723944" cy="923330"/>
          </a:xfrm>
          <a:prstGeom prst="rect">
            <a:avLst/>
          </a:prstGeom>
          <a:noFill/>
        </p:spPr>
        <p:txBody>
          <a:bodyPr wrap="square">
            <a:spAutoFit/>
          </a:bodyPr>
          <a:lstStyle/>
          <a:p>
            <a:r>
              <a:rPr lang="en-GB" dirty="0">
                <a:latin typeface="Abadi" panose="020B0604020104020204" pitchFamily="34" charset="0"/>
              </a:rPr>
              <a:t>This SQL query retrieves all columns (`*`) from the **SPACEXTABLE** where the launch site name starts with 'CCA'. The `LIKE 'CCA%'` condition filters records for launch sites whose names begin with 'CCA', and the query is limited to return only the first five results. </a:t>
            </a:r>
          </a:p>
        </p:txBody>
      </p:sp>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dirty="0"/>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F1416DAF-5167-B7FF-7DB1-D41BF33DDD66}"/>
              </a:ext>
            </a:extLst>
          </p:cNvPr>
          <p:cNvPicPr>
            <a:picLocks noChangeAspect="1"/>
          </p:cNvPicPr>
          <p:nvPr/>
        </p:nvPicPr>
        <p:blipFill>
          <a:blip r:embed="rId3"/>
          <a:stretch>
            <a:fillRect/>
          </a:stretch>
        </p:blipFill>
        <p:spPr>
          <a:xfrm>
            <a:off x="808887" y="2634036"/>
            <a:ext cx="10574226" cy="1247949"/>
          </a:xfrm>
          <a:prstGeom prst="rect">
            <a:avLst/>
          </a:prstGeom>
        </p:spPr>
      </p:pic>
      <p:sp>
        <p:nvSpPr>
          <p:cNvPr id="7" name="TextBox 6">
            <a:extLst>
              <a:ext uri="{FF2B5EF4-FFF2-40B4-BE49-F238E27FC236}">
                <a16:creationId xmlns:a16="http://schemas.microsoft.com/office/drawing/2014/main" id="{C44F3B32-CB2E-91E3-54B5-4C95F140B160}"/>
              </a:ext>
            </a:extLst>
          </p:cNvPr>
          <p:cNvSpPr txBox="1"/>
          <p:nvPr/>
        </p:nvSpPr>
        <p:spPr>
          <a:xfrm>
            <a:off x="770010" y="1490007"/>
            <a:ext cx="10574225" cy="923330"/>
          </a:xfrm>
          <a:prstGeom prst="rect">
            <a:avLst/>
          </a:prstGeom>
          <a:noFill/>
        </p:spPr>
        <p:txBody>
          <a:bodyPr wrap="square">
            <a:spAutoFit/>
          </a:bodyPr>
          <a:lstStyle/>
          <a:p>
            <a:r>
              <a:rPr lang="en-GB" dirty="0">
                <a:latin typeface="Abadi" panose="020B0604020104020204" pitchFamily="34" charset="0"/>
              </a:rPr>
              <a:t>This query calculates the total payload mass (in kilograms) launched by NASA under the CRS (Commercial Resupply Services) program. It sums up the `PAYLOAD_MASS__KG_` for all records where the `Customer` is 'NASA (CRS)', displaying the total payload mass along with the customer name.</a:t>
            </a:r>
          </a:p>
        </p:txBody>
      </p:sp>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dirty="0"/>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10B7192B-DDED-4194-2EA0-5743FE50BFA1}"/>
              </a:ext>
            </a:extLst>
          </p:cNvPr>
          <p:cNvPicPr>
            <a:picLocks noChangeAspect="1"/>
          </p:cNvPicPr>
          <p:nvPr/>
        </p:nvPicPr>
        <p:blipFill>
          <a:blip r:embed="rId3"/>
          <a:stretch>
            <a:fillRect/>
          </a:stretch>
        </p:blipFill>
        <p:spPr>
          <a:xfrm>
            <a:off x="789834" y="2581501"/>
            <a:ext cx="10612331" cy="1305107"/>
          </a:xfrm>
          <a:prstGeom prst="rect">
            <a:avLst/>
          </a:prstGeom>
        </p:spPr>
      </p:pic>
      <p:sp>
        <p:nvSpPr>
          <p:cNvPr id="7" name="TextBox 6">
            <a:extLst>
              <a:ext uri="{FF2B5EF4-FFF2-40B4-BE49-F238E27FC236}">
                <a16:creationId xmlns:a16="http://schemas.microsoft.com/office/drawing/2014/main" id="{ED1B2731-F6EB-F87C-85F3-F336F080E4AF}"/>
              </a:ext>
            </a:extLst>
          </p:cNvPr>
          <p:cNvSpPr txBox="1"/>
          <p:nvPr/>
        </p:nvSpPr>
        <p:spPr>
          <a:xfrm>
            <a:off x="736527" y="1491456"/>
            <a:ext cx="10721445" cy="923330"/>
          </a:xfrm>
          <a:prstGeom prst="rect">
            <a:avLst/>
          </a:prstGeom>
          <a:noFill/>
        </p:spPr>
        <p:txBody>
          <a:bodyPr wrap="square">
            <a:spAutoFit/>
          </a:bodyPr>
          <a:lstStyle/>
          <a:p>
            <a:r>
              <a:rPr lang="en-GB" dirty="0"/>
              <a:t>This query computes the average payload mass (in kilograms) for launches using the 'F9 v1.1' booster version. It filters the results to include only records where the `Booster_Version` begins with 'F9 v1.1%', and returns the average payload mass, along with the corresponding customer and booster version.</a:t>
            </a:r>
          </a:p>
        </p:txBody>
      </p:sp>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085D6116-18E5-D874-57CF-DEF28E7E9C3D}"/>
              </a:ext>
            </a:extLst>
          </p:cNvPr>
          <p:cNvPicPr>
            <a:picLocks noChangeAspect="1"/>
          </p:cNvPicPr>
          <p:nvPr/>
        </p:nvPicPr>
        <p:blipFill>
          <a:blip r:embed="rId3"/>
          <a:stretch>
            <a:fillRect/>
          </a:stretch>
        </p:blipFill>
        <p:spPr>
          <a:xfrm>
            <a:off x="808887" y="2656840"/>
            <a:ext cx="10574226" cy="1276528"/>
          </a:xfrm>
          <a:prstGeom prst="rect">
            <a:avLst/>
          </a:prstGeom>
        </p:spPr>
      </p:pic>
      <p:sp>
        <p:nvSpPr>
          <p:cNvPr id="7" name="TextBox 6">
            <a:extLst>
              <a:ext uri="{FF2B5EF4-FFF2-40B4-BE49-F238E27FC236}">
                <a16:creationId xmlns:a16="http://schemas.microsoft.com/office/drawing/2014/main" id="{1951A7B7-E8FB-F7C8-0486-731D95088563}"/>
              </a:ext>
            </a:extLst>
          </p:cNvPr>
          <p:cNvSpPr txBox="1"/>
          <p:nvPr/>
        </p:nvSpPr>
        <p:spPr>
          <a:xfrm>
            <a:off x="770011" y="1497301"/>
            <a:ext cx="10574226" cy="923330"/>
          </a:xfrm>
          <a:prstGeom prst="rect">
            <a:avLst/>
          </a:prstGeom>
          <a:noFill/>
        </p:spPr>
        <p:txBody>
          <a:bodyPr wrap="square">
            <a:spAutoFit/>
          </a:bodyPr>
          <a:lstStyle/>
          <a:p>
            <a:r>
              <a:rPr lang="en-GB" dirty="0"/>
              <a:t>This query retrieves the earliest date (`MIN(Date)`) when a successful landing occurred on a ground pad. It filters the records to include only those where the `Landing_Outcome` is 'Success (ground pad)', identifying the first successful ground landing in the dataset.</a:t>
            </a:r>
          </a:p>
        </p:txBody>
      </p:sp>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dirty="0"/>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0" y="224397"/>
            <a:ext cx="11015589" cy="92333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3A4E8E5A-F176-E404-9F10-0277F551C009}"/>
              </a:ext>
            </a:extLst>
          </p:cNvPr>
          <p:cNvPicPr>
            <a:picLocks noChangeAspect="1"/>
          </p:cNvPicPr>
          <p:nvPr/>
        </p:nvPicPr>
        <p:blipFill>
          <a:blip r:embed="rId3"/>
          <a:stretch>
            <a:fillRect/>
          </a:stretch>
        </p:blipFill>
        <p:spPr>
          <a:xfrm>
            <a:off x="770011" y="2636838"/>
            <a:ext cx="10574226" cy="2314898"/>
          </a:xfrm>
          <a:prstGeom prst="rect">
            <a:avLst/>
          </a:prstGeom>
        </p:spPr>
      </p:pic>
      <p:sp>
        <p:nvSpPr>
          <p:cNvPr id="6" name="TextBox 5">
            <a:extLst>
              <a:ext uri="{FF2B5EF4-FFF2-40B4-BE49-F238E27FC236}">
                <a16:creationId xmlns:a16="http://schemas.microsoft.com/office/drawing/2014/main" id="{AB2FBF4C-75E6-73BC-D737-D7B8356AE3FE}"/>
              </a:ext>
            </a:extLst>
          </p:cNvPr>
          <p:cNvSpPr txBox="1"/>
          <p:nvPr/>
        </p:nvSpPr>
        <p:spPr>
          <a:xfrm>
            <a:off x="770010" y="1505357"/>
            <a:ext cx="10574225" cy="923330"/>
          </a:xfrm>
          <a:prstGeom prst="rect">
            <a:avLst/>
          </a:prstGeom>
          <a:noFill/>
        </p:spPr>
        <p:txBody>
          <a:bodyPr wrap="square">
            <a:spAutoFit/>
          </a:bodyPr>
          <a:lstStyle/>
          <a:p>
            <a:r>
              <a:rPr lang="en-GB" dirty="0"/>
              <a:t>This query retrieves the distinct booster versions that successfully landed on a drone ship, with a payload mass between 4000 kg and 6000 kg. It filters the results to only include rows where the `Landing_Outcome` is 'Success (drone ship)' and the `PAYLOAD_MASS__KG_` falls within the specified range.</a:t>
            </a:r>
          </a:p>
        </p:txBody>
      </p:sp>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262059"/>
            <a:ext cx="10202789" cy="9962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5C433E78-5144-0ADB-15BB-C846ECCFD2D7}"/>
              </a:ext>
            </a:extLst>
          </p:cNvPr>
          <p:cNvPicPr>
            <a:picLocks noChangeAspect="1"/>
          </p:cNvPicPr>
          <p:nvPr/>
        </p:nvPicPr>
        <p:blipFill>
          <a:blip r:embed="rId3"/>
          <a:stretch>
            <a:fillRect/>
          </a:stretch>
        </p:blipFill>
        <p:spPr>
          <a:xfrm>
            <a:off x="789972" y="2653511"/>
            <a:ext cx="10668000" cy="2231718"/>
          </a:xfrm>
          <a:prstGeom prst="rect">
            <a:avLst/>
          </a:prstGeom>
        </p:spPr>
      </p:pic>
      <p:sp>
        <p:nvSpPr>
          <p:cNvPr id="7" name="TextBox 6">
            <a:extLst>
              <a:ext uri="{FF2B5EF4-FFF2-40B4-BE49-F238E27FC236}">
                <a16:creationId xmlns:a16="http://schemas.microsoft.com/office/drawing/2014/main" id="{5F209AFC-8449-A34C-8574-FAC00492299F}"/>
              </a:ext>
            </a:extLst>
          </p:cNvPr>
          <p:cNvSpPr txBox="1"/>
          <p:nvPr/>
        </p:nvSpPr>
        <p:spPr>
          <a:xfrm>
            <a:off x="770011" y="1499040"/>
            <a:ext cx="10515600" cy="923330"/>
          </a:xfrm>
          <a:prstGeom prst="rect">
            <a:avLst/>
          </a:prstGeom>
          <a:noFill/>
        </p:spPr>
        <p:txBody>
          <a:bodyPr wrap="square">
            <a:spAutoFit/>
          </a:bodyPr>
          <a:lstStyle/>
          <a:p>
            <a:r>
              <a:rPr lang="en-GB" dirty="0"/>
              <a:t>This query groups the data by the `Mission_Outcome` column and counts how many times each unique outcome occurs. The result shows the total number of missions for each possible mission outcome in the `SPACEXTABLE`.</a:t>
            </a:r>
          </a:p>
        </p:txBody>
      </p:sp>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45451"/>
            <a:ext cx="10273909" cy="4981759"/>
          </a:xfrm>
          <a:prstGeom prst="rect">
            <a:avLst/>
          </a:prstGeom>
        </p:spPr>
        <p:txBody>
          <a:bodyPr lIns="91440" tIns="45720" rIns="91440" bIns="45720" anchor="t">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b="1"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000" dirty="0">
                <a:solidFill>
                  <a:schemeClr val="accent3">
                    <a:lumMod val="25000"/>
                  </a:schemeClr>
                </a:solidFill>
                <a:latin typeface="Abadi" panose="020B0604020104020204" pitchFamily="34" charset="0"/>
              </a:rPr>
              <a:t>Data collection through API</a:t>
            </a:r>
          </a:p>
          <a:p>
            <a:pPr>
              <a:lnSpc>
                <a:spcPct val="100000"/>
              </a:lnSpc>
              <a:spcBef>
                <a:spcPts val="1400"/>
              </a:spcBef>
            </a:pPr>
            <a:r>
              <a:rPr lang="en-US" sz="2000" dirty="0">
                <a:solidFill>
                  <a:schemeClr val="accent3">
                    <a:lumMod val="25000"/>
                  </a:schemeClr>
                </a:solidFill>
                <a:latin typeface="Abadi" panose="020B0604020104020204" pitchFamily="34" charset="0"/>
              </a:rPr>
              <a:t>Data collection through Web Scraping</a:t>
            </a:r>
          </a:p>
          <a:p>
            <a:pPr>
              <a:lnSpc>
                <a:spcPct val="100000"/>
              </a:lnSpc>
              <a:spcBef>
                <a:spcPts val="1400"/>
              </a:spcBef>
            </a:pPr>
            <a:r>
              <a:rPr lang="en-US" sz="2000" dirty="0">
                <a:solidFill>
                  <a:schemeClr val="accent3">
                    <a:lumMod val="25000"/>
                  </a:schemeClr>
                </a:solidFill>
                <a:latin typeface="Abadi" panose="020B0604020104020204" pitchFamily="34" charset="0"/>
              </a:rPr>
              <a:t>Data wrangling</a:t>
            </a:r>
          </a:p>
          <a:p>
            <a:pPr>
              <a:lnSpc>
                <a:spcPct val="100000"/>
              </a:lnSpc>
              <a:spcBef>
                <a:spcPts val="1400"/>
              </a:spcBef>
            </a:pPr>
            <a:r>
              <a:rPr lang="en-US" sz="2000" dirty="0">
                <a:solidFill>
                  <a:schemeClr val="accent3">
                    <a:lumMod val="25000"/>
                  </a:schemeClr>
                </a:solidFill>
                <a:latin typeface="Abadi" panose="020B0604020104020204" pitchFamily="34" charset="0"/>
              </a:rPr>
              <a:t>Exploratory data analysis using SQL</a:t>
            </a:r>
          </a:p>
          <a:p>
            <a:pPr>
              <a:lnSpc>
                <a:spcPct val="100000"/>
              </a:lnSpc>
              <a:spcBef>
                <a:spcPts val="1400"/>
              </a:spcBef>
            </a:pPr>
            <a:r>
              <a:rPr lang="en-US" sz="2000" dirty="0">
                <a:solidFill>
                  <a:schemeClr val="accent3">
                    <a:lumMod val="25000"/>
                  </a:schemeClr>
                </a:solidFill>
                <a:latin typeface="Abadi" panose="020B0604020104020204" pitchFamily="34" charset="0"/>
              </a:rPr>
              <a:t>Exploratory data analysis with data visualisation techniques</a:t>
            </a:r>
          </a:p>
          <a:p>
            <a:pPr>
              <a:lnSpc>
                <a:spcPct val="100000"/>
              </a:lnSpc>
              <a:spcBef>
                <a:spcPts val="1400"/>
              </a:spcBef>
            </a:pPr>
            <a:r>
              <a:rPr lang="en-US" sz="2000" dirty="0">
                <a:solidFill>
                  <a:schemeClr val="accent3">
                    <a:lumMod val="25000"/>
                  </a:schemeClr>
                </a:solidFill>
                <a:latin typeface="Abadi" panose="020B0604020104020204" pitchFamily="34" charset="0"/>
              </a:rPr>
              <a:t>Interactive visual analytics using Folium</a:t>
            </a:r>
          </a:p>
          <a:p>
            <a:pPr>
              <a:lnSpc>
                <a:spcPct val="100000"/>
              </a:lnSpc>
              <a:spcBef>
                <a:spcPts val="1400"/>
              </a:spcBef>
            </a:pPr>
            <a:r>
              <a:rPr lang="en-US" sz="2000" dirty="0">
                <a:solidFill>
                  <a:schemeClr val="accent3">
                    <a:lumMod val="25000"/>
                  </a:schemeClr>
                </a:solidFill>
                <a:latin typeface="Abadi" panose="020B0604020104020204" pitchFamily="34" charset="0"/>
              </a:rPr>
              <a:t>Building a dashboard with folium</a:t>
            </a:r>
          </a:p>
          <a:p>
            <a:pPr>
              <a:lnSpc>
                <a:spcPct val="100000"/>
              </a:lnSpc>
              <a:spcBef>
                <a:spcPts val="1400"/>
              </a:spcBef>
            </a:pPr>
            <a:r>
              <a:rPr lang="en-US" sz="2000" dirty="0">
                <a:solidFill>
                  <a:schemeClr val="accent3">
                    <a:lumMod val="25000"/>
                  </a:schemeClr>
                </a:solidFill>
                <a:latin typeface="Abadi" panose="020B0604020104020204" pitchFamily="34" charset="0"/>
              </a:rPr>
              <a:t>Machine learning predictive analytics</a:t>
            </a: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000" b="1" dirty="0">
                <a:solidFill>
                  <a:schemeClr val="accent3">
                    <a:lumMod val="25000"/>
                  </a:schemeClr>
                </a:solidFill>
                <a:latin typeface="Abadi" panose="020B0604020104020204" pitchFamily="34" charset="0"/>
              </a:rPr>
              <a:t>Summary of all results</a:t>
            </a:r>
          </a:p>
          <a:p>
            <a:pPr>
              <a:lnSpc>
                <a:spcPct val="100000"/>
              </a:lnSpc>
              <a:spcBef>
                <a:spcPts val="1400"/>
              </a:spcBef>
            </a:pPr>
            <a:r>
              <a:rPr lang="en-GB" sz="2000" dirty="0">
                <a:solidFill>
                  <a:schemeClr val="accent3">
                    <a:lumMod val="25000"/>
                  </a:schemeClr>
                </a:solidFill>
                <a:latin typeface="Abadi" panose="020B0604020104020204" pitchFamily="34" charset="0"/>
              </a:rPr>
              <a:t>Results from exploratory data analysis </a:t>
            </a:r>
          </a:p>
          <a:p>
            <a:pPr>
              <a:lnSpc>
                <a:spcPct val="100000"/>
              </a:lnSpc>
              <a:spcBef>
                <a:spcPts val="1400"/>
              </a:spcBef>
            </a:pPr>
            <a:r>
              <a:rPr lang="en-GB" sz="2000" dirty="0">
                <a:solidFill>
                  <a:schemeClr val="accent3">
                    <a:lumMod val="25000"/>
                  </a:schemeClr>
                </a:solidFill>
                <a:latin typeface="Abadi" panose="020B0604020104020204" pitchFamily="34" charset="0"/>
              </a:rPr>
              <a:t>Results from interactive analysis as screenshots</a:t>
            </a:r>
          </a:p>
          <a:p>
            <a:pPr>
              <a:lnSpc>
                <a:spcPct val="100000"/>
              </a:lnSpc>
              <a:spcBef>
                <a:spcPts val="1400"/>
              </a:spcBef>
            </a:pPr>
            <a:r>
              <a:rPr lang="en-GB" sz="2000" dirty="0">
                <a:solidFill>
                  <a:schemeClr val="accent3">
                    <a:lumMod val="25000"/>
                  </a:schemeClr>
                </a:solidFill>
                <a:latin typeface="Abadi" panose="020B0604020104020204" pitchFamily="34" charset="0"/>
              </a:rPr>
              <a:t>Results from machine learning predictive analytics</a:t>
            </a:r>
          </a:p>
          <a:p>
            <a:pPr>
              <a:lnSpc>
                <a:spcPct val="100000"/>
              </a:lnSpc>
              <a:spcBef>
                <a:spcPts val="1400"/>
              </a:spcBef>
            </a:pPr>
            <a:endParaRPr lang="en-US" sz="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B808910D-FDA8-96FB-2433-ED3C0ECB6B7D}"/>
              </a:ext>
            </a:extLst>
          </p:cNvPr>
          <p:cNvPicPr>
            <a:picLocks noChangeAspect="1"/>
          </p:cNvPicPr>
          <p:nvPr/>
        </p:nvPicPr>
        <p:blipFill>
          <a:blip r:embed="rId3"/>
          <a:stretch>
            <a:fillRect/>
          </a:stretch>
        </p:blipFill>
        <p:spPr>
          <a:xfrm>
            <a:off x="770011" y="2354080"/>
            <a:ext cx="9791732" cy="4152468"/>
          </a:xfrm>
          <a:prstGeom prst="rect">
            <a:avLst/>
          </a:prstGeom>
        </p:spPr>
      </p:pic>
      <p:sp>
        <p:nvSpPr>
          <p:cNvPr id="7" name="TextBox 6">
            <a:extLst>
              <a:ext uri="{FF2B5EF4-FFF2-40B4-BE49-F238E27FC236}">
                <a16:creationId xmlns:a16="http://schemas.microsoft.com/office/drawing/2014/main" id="{9A1A7342-C1D8-81DE-D94B-21F5097D659E}"/>
              </a:ext>
            </a:extLst>
          </p:cNvPr>
          <p:cNvSpPr txBox="1"/>
          <p:nvPr/>
        </p:nvSpPr>
        <p:spPr>
          <a:xfrm>
            <a:off x="689774" y="1430750"/>
            <a:ext cx="10676074" cy="923330"/>
          </a:xfrm>
          <a:prstGeom prst="rect">
            <a:avLst/>
          </a:prstGeom>
          <a:noFill/>
        </p:spPr>
        <p:txBody>
          <a:bodyPr wrap="square">
            <a:spAutoFit/>
          </a:bodyPr>
          <a:lstStyle/>
          <a:p>
            <a:r>
              <a:rPr lang="en-GB" dirty="0">
                <a:latin typeface="Abadi" panose="020B0604020104020204" pitchFamily="34" charset="0"/>
              </a:rPr>
              <a:t>This query retrieves the `Booster_Version` associated with the maximum payload mass recorded in the `SPACEXTABLE`. It uses a subquery to first find the highest payload mass and then selects the corresponding booster version that achieved this maximum payload.</a:t>
            </a:r>
          </a:p>
        </p:txBody>
      </p:sp>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591F488A-07A0-EC73-BE19-BDFC494BC595}"/>
              </a:ext>
            </a:extLst>
          </p:cNvPr>
          <p:cNvPicPr>
            <a:picLocks noChangeAspect="1"/>
          </p:cNvPicPr>
          <p:nvPr/>
        </p:nvPicPr>
        <p:blipFill>
          <a:blip r:embed="rId3"/>
          <a:stretch>
            <a:fillRect/>
          </a:stretch>
        </p:blipFill>
        <p:spPr>
          <a:xfrm>
            <a:off x="770011" y="2659362"/>
            <a:ext cx="7562953" cy="3767849"/>
          </a:xfrm>
          <a:prstGeom prst="rect">
            <a:avLst/>
          </a:prstGeom>
        </p:spPr>
      </p:pic>
      <p:sp>
        <p:nvSpPr>
          <p:cNvPr id="7" name="TextBox 6">
            <a:extLst>
              <a:ext uri="{FF2B5EF4-FFF2-40B4-BE49-F238E27FC236}">
                <a16:creationId xmlns:a16="http://schemas.microsoft.com/office/drawing/2014/main" id="{EB2DCE58-7EAF-C59B-FE83-1EEED4AF2CED}"/>
              </a:ext>
            </a:extLst>
          </p:cNvPr>
          <p:cNvSpPr txBox="1"/>
          <p:nvPr/>
        </p:nvSpPr>
        <p:spPr>
          <a:xfrm>
            <a:off x="770011" y="1348589"/>
            <a:ext cx="10613102" cy="1200329"/>
          </a:xfrm>
          <a:prstGeom prst="rect">
            <a:avLst/>
          </a:prstGeom>
          <a:noFill/>
        </p:spPr>
        <p:txBody>
          <a:bodyPr wrap="square">
            <a:spAutoFit/>
          </a:bodyPr>
          <a:lstStyle/>
          <a:p>
            <a:r>
              <a:rPr lang="en-GB" dirty="0">
                <a:latin typeface="Abadi" panose="020B0604020104020204" pitchFamily="34" charset="0"/>
              </a:rPr>
              <a:t>This query extracts the month, landing outcome, booster version, and launch site from the `SPACEXTABLE` for records in the year 2015 where the landing outcome was a failure on a drone ship. The `CASE` statement converts the month number (extracted from the "Date" column) into its corresponding name, allowing for clearer interpretation of the results.</a:t>
            </a:r>
          </a:p>
        </p:txBody>
      </p:sp>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A6799814-31B7-844D-5793-A2C56ECB66F1}"/>
              </a:ext>
            </a:extLst>
          </p:cNvPr>
          <p:cNvPicPr>
            <a:picLocks noChangeAspect="1"/>
          </p:cNvPicPr>
          <p:nvPr/>
        </p:nvPicPr>
        <p:blipFill>
          <a:blip r:embed="rId3"/>
          <a:stretch>
            <a:fillRect/>
          </a:stretch>
        </p:blipFill>
        <p:spPr>
          <a:xfrm>
            <a:off x="812589" y="2727823"/>
            <a:ext cx="8686538" cy="3699388"/>
          </a:xfrm>
          <a:prstGeom prst="rect">
            <a:avLst/>
          </a:prstGeom>
        </p:spPr>
      </p:pic>
      <p:sp>
        <p:nvSpPr>
          <p:cNvPr id="7" name="TextBox 6">
            <a:extLst>
              <a:ext uri="{FF2B5EF4-FFF2-40B4-BE49-F238E27FC236}">
                <a16:creationId xmlns:a16="http://schemas.microsoft.com/office/drawing/2014/main" id="{9BF40BF9-C9EA-760B-373F-4A14A978A1F8}"/>
              </a:ext>
            </a:extLst>
          </p:cNvPr>
          <p:cNvSpPr txBox="1"/>
          <p:nvPr/>
        </p:nvSpPr>
        <p:spPr>
          <a:xfrm>
            <a:off x="727432" y="1387178"/>
            <a:ext cx="10687961" cy="1200329"/>
          </a:xfrm>
          <a:prstGeom prst="rect">
            <a:avLst/>
          </a:prstGeom>
          <a:noFill/>
        </p:spPr>
        <p:txBody>
          <a:bodyPr wrap="square">
            <a:spAutoFit/>
          </a:bodyPr>
          <a:lstStyle/>
          <a:p>
            <a:r>
              <a:rPr lang="en-GB" dirty="0">
                <a:latin typeface="Abadi" panose="020B0604020104020204" pitchFamily="34" charset="0"/>
              </a:rPr>
              <a:t>This query counts the number of launches categorized by their landing outcomes from the `SPACEXTABLE` between the specified dates (June 4, 2010, to March 20, 2017). The results are grouped by landing outcome, and the `ORDER BY` clause sorts the outcomes in descending order of their counts, allowing for quick identification of the most common landing outcomes within that date range.</a:t>
            </a:r>
          </a:p>
        </p:txBody>
      </p:sp>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solidFill>
                  <a:srgbClr val="0948CB"/>
                </a:solidFill>
                <a:latin typeface="Abadi" panose="020B0604020104020204" pitchFamily="34" charset="0"/>
              </a:rPr>
              <a:t>Marking of all launch sites</a:t>
            </a:r>
          </a:p>
        </p:txBody>
      </p:sp>
      <p:pic>
        <p:nvPicPr>
          <p:cNvPr id="6" name="Picture 5">
            <a:extLst>
              <a:ext uri="{FF2B5EF4-FFF2-40B4-BE49-F238E27FC236}">
                <a16:creationId xmlns:a16="http://schemas.microsoft.com/office/drawing/2014/main" id="{2E663F4F-46F4-F783-203F-98636265B93C}"/>
              </a:ext>
            </a:extLst>
          </p:cNvPr>
          <p:cNvPicPr>
            <a:picLocks noChangeAspect="1"/>
          </p:cNvPicPr>
          <p:nvPr/>
        </p:nvPicPr>
        <p:blipFill>
          <a:blip r:embed="rId3"/>
          <a:stretch>
            <a:fillRect/>
          </a:stretch>
        </p:blipFill>
        <p:spPr>
          <a:xfrm>
            <a:off x="863600" y="1516655"/>
            <a:ext cx="8585753" cy="491055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689513" y="548980"/>
            <a:ext cx="11004647"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sz="3700" dirty="0">
                <a:solidFill>
                  <a:srgbClr val="0948CB"/>
                </a:solidFill>
                <a:latin typeface="Abadi" panose="020B0604020104020204" pitchFamily="34" charset="0"/>
              </a:rPr>
              <a:t>Coloured markings on launch outcomes at various sites</a:t>
            </a:r>
            <a:endParaRPr lang="en-US" sz="3700" dirty="0">
              <a:solidFill>
                <a:srgbClr val="0948CB"/>
              </a:solidFill>
              <a:latin typeface="Abadi" panose="020B0604020104020204" pitchFamily="34" charset="0"/>
            </a:endParaRPr>
          </a:p>
        </p:txBody>
      </p:sp>
      <p:pic>
        <p:nvPicPr>
          <p:cNvPr id="2" name="Picture 1">
            <a:extLst>
              <a:ext uri="{FF2B5EF4-FFF2-40B4-BE49-F238E27FC236}">
                <a16:creationId xmlns:a16="http://schemas.microsoft.com/office/drawing/2014/main" id="{4244247B-B558-3D54-970C-D2C24DF7D66C}"/>
              </a:ext>
            </a:extLst>
          </p:cNvPr>
          <p:cNvPicPr>
            <a:picLocks noChangeAspect="1"/>
          </p:cNvPicPr>
          <p:nvPr/>
        </p:nvPicPr>
        <p:blipFill>
          <a:blip r:embed="rId3"/>
          <a:stretch>
            <a:fillRect/>
          </a:stretch>
        </p:blipFill>
        <p:spPr>
          <a:xfrm>
            <a:off x="837181" y="2068656"/>
            <a:ext cx="3707628" cy="3048655"/>
          </a:xfrm>
          <a:prstGeom prst="rect">
            <a:avLst/>
          </a:prstGeom>
        </p:spPr>
      </p:pic>
      <p:pic>
        <p:nvPicPr>
          <p:cNvPr id="4" name="Picture 3">
            <a:extLst>
              <a:ext uri="{FF2B5EF4-FFF2-40B4-BE49-F238E27FC236}">
                <a16:creationId xmlns:a16="http://schemas.microsoft.com/office/drawing/2014/main" id="{B5A94D2C-436E-0D26-179B-426386D26238}"/>
              </a:ext>
            </a:extLst>
          </p:cNvPr>
          <p:cNvPicPr>
            <a:picLocks noChangeAspect="1"/>
          </p:cNvPicPr>
          <p:nvPr/>
        </p:nvPicPr>
        <p:blipFill>
          <a:blip r:embed="rId4"/>
          <a:stretch>
            <a:fillRect/>
          </a:stretch>
        </p:blipFill>
        <p:spPr>
          <a:xfrm>
            <a:off x="7095954" y="1893099"/>
            <a:ext cx="1809750" cy="1604740"/>
          </a:xfrm>
          <a:prstGeom prst="rect">
            <a:avLst/>
          </a:prstGeom>
        </p:spPr>
      </p:pic>
      <p:pic>
        <p:nvPicPr>
          <p:cNvPr id="6" name="Picture 5">
            <a:extLst>
              <a:ext uri="{FF2B5EF4-FFF2-40B4-BE49-F238E27FC236}">
                <a16:creationId xmlns:a16="http://schemas.microsoft.com/office/drawing/2014/main" id="{4F0E449F-13F0-E572-6DCC-D00DA97F54B3}"/>
              </a:ext>
            </a:extLst>
          </p:cNvPr>
          <p:cNvPicPr>
            <a:picLocks noChangeAspect="1"/>
          </p:cNvPicPr>
          <p:nvPr/>
        </p:nvPicPr>
        <p:blipFill>
          <a:blip r:embed="rId5"/>
          <a:stretch>
            <a:fillRect/>
          </a:stretch>
        </p:blipFill>
        <p:spPr>
          <a:xfrm>
            <a:off x="6914982" y="4062357"/>
            <a:ext cx="2285998" cy="1841325"/>
          </a:xfrm>
          <a:prstGeom prst="rect">
            <a:avLst/>
          </a:prstGeom>
        </p:spPr>
      </p:pic>
      <p:sp>
        <p:nvSpPr>
          <p:cNvPr id="7" name="TextBox 6">
            <a:extLst>
              <a:ext uri="{FF2B5EF4-FFF2-40B4-BE49-F238E27FC236}">
                <a16:creationId xmlns:a16="http://schemas.microsoft.com/office/drawing/2014/main" id="{0D4B2631-8F9B-AAED-4E1B-ED4391845402}"/>
              </a:ext>
            </a:extLst>
          </p:cNvPr>
          <p:cNvSpPr txBox="1"/>
          <p:nvPr/>
        </p:nvSpPr>
        <p:spPr>
          <a:xfrm>
            <a:off x="7191206" y="3689538"/>
            <a:ext cx="1733550" cy="369332"/>
          </a:xfrm>
          <a:prstGeom prst="rect">
            <a:avLst/>
          </a:prstGeom>
          <a:noFill/>
        </p:spPr>
        <p:txBody>
          <a:bodyPr wrap="square">
            <a:spAutoFit/>
          </a:bodyPr>
          <a:lstStyle/>
          <a:p>
            <a:r>
              <a:rPr lang="en-GB" b="0" i="0" dirty="0">
                <a:solidFill>
                  <a:srgbClr val="0070C0"/>
                </a:solidFill>
                <a:effectLst/>
                <a:latin typeface="Helvetica Neue"/>
              </a:rPr>
              <a:t>VAFB SLC-4E</a:t>
            </a:r>
            <a:endParaRPr lang="en-GB" dirty="0">
              <a:solidFill>
                <a:srgbClr val="0070C0"/>
              </a:solidFill>
            </a:endParaRPr>
          </a:p>
        </p:txBody>
      </p:sp>
      <p:sp>
        <p:nvSpPr>
          <p:cNvPr id="9" name="TextBox 8">
            <a:extLst>
              <a:ext uri="{FF2B5EF4-FFF2-40B4-BE49-F238E27FC236}">
                <a16:creationId xmlns:a16="http://schemas.microsoft.com/office/drawing/2014/main" id="{FA730E06-28E9-9380-B6BD-D180F062D91E}"/>
              </a:ext>
            </a:extLst>
          </p:cNvPr>
          <p:cNvSpPr txBox="1"/>
          <p:nvPr/>
        </p:nvSpPr>
        <p:spPr>
          <a:xfrm>
            <a:off x="7276927" y="1523766"/>
            <a:ext cx="1533525" cy="369332"/>
          </a:xfrm>
          <a:prstGeom prst="rect">
            <a:avLst/>
          </a:prstGeom>
          <a:noFill/>
        </p:spPr>
        <p:txBody>
          <a:bodyPr wrap="square">
            <a:spAutoFit/>
          </a:bodyPr>
          <a:lstStyle/>
          <a:p>
            <a:r>
              <a:rPr lang="en-GB" b="0" i="0" dirty="0">
                <a:solidFill>
                  <a:srgbClr val="0070C0"/>
                </a:solidFill>
                <a:effectLst/>
                <a:latin typeface="Helvetica Neue"/>
              </a:rPr>
              <a:t>KSC LC-39A</a:t>
            </a:r>
            <a:endParaRPr lang="en-GB" dirty="0">
              <a:solidFill>
                <a:srgbClr val="0070C0"/>
              </a:solidFill>
            </a:endParaRPr>
          </a:p>
        </p:txBody>
      </p:sp>
      <p:sp>
        <p:nvSpPr>
          <p:cNvPr id="10" name="TextBox 9">
            <a:extLst>
              <a:ext uri="{FF2B5EF4-FFF2-40B4-BE49-F238E27FC236}">
                <a16:creationId xmlns:a16="http://schemas.microsoft.com/office/drawing/2014/main" id="{2A84222C-5E95-BBF9-1859-00068ACACC08}"/>
              </a:ext>
            </a:extLst>
          </p:cNvPr>
          <p:cNvSpPr txBox="1"/>
          <p:nvPr/>
        </p:nvSpPr>
        <p:spPr>
          <a:xfrm>
            <a:off x="4766335" y="2877034"/>
            <a:ext cx="1928813" cy="369332"/>
          </a:xfrm>
          <a:prstGeom prst="rect">
            <a:avLst/>
          </a:prstGeom>
          <a:noFill/>
        </p:spPr>
        <p:txBody>
          <a:bodyPr wrap="square">
            <a:spAutoFit/>
          </a:bodyPr>
          <a:lstStyle/>
          <a:p>
            <a:r>
              <a:rPr lang="en-GB" b="0" i="0" dirty="0">
                <a:solidFill>
                  <a:srgbClr val="0070C0"/>
                </a:solidFill>
                <a:effectLst/>
                <a:latin typeface="Helvetica Neue"/>
              </a:rPr>
              <a:t>CCAFS SLC-40</a:t>
            </a:r>
            <a:endParaRPr lang="en-GB" dirty="0">
              <a:solidFill>
                <a:srgbClr val="0070C0"/>
              </a:solidFill>
            </a:endParaRPr>
          </a:p>
        </p:txBody>
      </p:sp>
      <p:sp>
        <p:nvSpPr>
          <p:cNvPr id="11" name="TextBox 10">
            <a:extLst>
              <a:ext uri="{FF2B5EF4-FFF2-40B4-BE49-F238E27FC236}">
                <a16:creationId xmlns:a16="http://schemas.microsoft.com/office/drawing/2014/main" id="{F37F4F5A-5AF1-80F0-403D-B0E590AE97FD}"/>
              </a:ext>
            </a:extLst>
          </p:cNvPr>
          <p:cNvSpPr txBox="1"/>
          <p:nvPr/>
        </p:nvSpPr>
        <p:spPr>
          <a:xfrm>
            <a:off x="9480414" y="4980352"/>
            <a:ext cx="2090739" cy="923330"/>
          </a:xfrm>
          <a:prstGeom prst="rect">
            <a:avLst/>
          </a:prstGeom>
          <a:noFill/>
        </p:spPr>
        <p:txBody>
          <a:bodyPr wrap="square" rtlCol="0">
            <a:spAutoFit/>
          </a:bodyPr>
          <a:lstStyle/>
          <a:p>
            <a:r>
              <a:rPr lang="en-GB" dirty="0">
                <a:solidFill>
                  <a:srgbClr val="0070C0"/>
                </a:solidFill>
              </a:rPr>
              <a:t>Green = Successful</a:t>
            </a:r>
          </a:p>
          <a:p>
            <a:endParaRPr lang="en-GB" dirty="0">
              <a:solidFill>
                <a:srgbClr val="0070C0"/>
              </a:solidFill>
            </a:endParaRPr>
          </a:p>
          <a:p>
            <a:r>
              <a:rPr lang="en-GB" dirty="0">
                <a:solidFill>
                  <a:srgbClr val="0070C0"/>
                </a:solidFill>
              </a:rPr>
              <a:t>Red = Failed</a:t>
            </a:r>
          </a:p>
        </p:txBody>
      </p:sp>
      <p:pic>
        <p:nvPicPr>
          <p:cNvPr id="12" name="Picture 11">
            <a:extLst>
              <a:ext uri="{FF2B5EF4-FFF2-40B4-BE49-F238E27FC236}">
                <a16:creationId xmlns:a16="http://schemas.microsoft.com/office/drawing/2014/main" id="{C4FFEAB7-ED76-BE90-60E4-797352DAFBCC}"/>
              </a:ext>
            </a:extLst>
          </p:cNvPr>
          <p:cNvPicPr>
            <a:picLocks noChangeAspect="1"/>
          </p:cNvPicPr>
          <p:nvPr/>
        </p:nvPicPr>
        <p:blipFill>
          <a:blip r:embed="rId6"/>
          <a:stretch>
            <a:fillRect/>
          </a:stretch>
        </p:blipFill>
        <p:spPr>
          <a:xfrm>
            <a:off x="4766335" y="3257949"/>
            <a:ext cx="1790950" cy="1810003"/>
          </a:xfrm>
          <a:prstGeom prst="rect">
            <a:avLst/>
          </a:prstGeom>
        </p:spPr>
      </p:pic>
      <p:sp>
        <p:nvSpPr>
          <p:cNvPr id="13" name="TextBox 12">
            <a:extLst>
              <a:ext uri="{FF2B5EF4-FFF2-40B4-BE49-F238E27FC236}">
                <a16:creationId xmlns:a16="http://schemas.microsoft.com/office/drawing/2014/main" id="{F5DFF306-8E2D-883B-5D48-1F980CD3DDA7}"/>
              </a:ext>
            </a:extLst>
          </p:cNvPr>
          <p:cNvSpPr txBox="1"/>
          <p:nvPr/>
        </p:nvSpPr>
        <p:spPr>
          <a:xfrm>
            <a:off x="1814428" y="1694145"/>
            <a:ext cx="1928813" cy="369332"/>
          </a:xfrm>
          <a:prstGeom prst="rect">
            <a:avLst/>
          </a:prstGeom>
          <a:noFill/>
        </p:spPr>
        <p:txBody>
          <a:bodyPr wrap="square">
            <a:spAutoFit/>
          </a:bodyPr>
          <a:lstStyle/>
          <a:p>
            <a:r>
              <a:rPr lang="en-GB" b="0" i="0" dirty="0">
                <a:solidFill>
                  <a:srgbClr val="0070C0"/>
                </a:solidFill>
                <a:effectLst/>
                <a:latin typeface="Helvetica Neue"/>
              </a:rPr>
              <a:t>CCAFS LC-40</a:t>
            </a:r>
            <a:endParaRPr lang="en-GB" dirty="0">
              <a:solidFill>
                <a:srgbClr val="0070C0"/>
              </a:solidFill>
            </a:endParaRPr>
          </a:p>
        </p:txBody>
      </p:sp>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43054" y="257525"/>
            <a:ext cx="10705891" cy="9181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sz="3700" dirty="0">
                <a:solidFill>
                  <a:srgbClr val="0948CB"/>
                </a:solidFill>
                <a:latin typeface="Abadi" panose="020B0604020104020204" pitchFamily="34" charset="0"/>
              </a:rPr>
              <a:t>Distance from selected launch site to closest coastline, railroad, city and highway</a:t>
            </a:r>
            <a:endParaRPr lang="en-US" sz="3700" dirty="0">
              <a:solidFill>
                <a:srgbClr val="0948CB"/>
              </a:solidFill>
              <a:latin typeface="Abadi" panose="020B0604020104020204" pitchFamily="34" charset="0"/>
            </a:endParaRPr>
          </a:p>
        </p:txBody>
      </p:sp>
      <p:pic>
        <p:nvPicPr>
          <p:cNvPr id="2" name="Picture 1">
            <a:extLst>
              <a:ext uri="{FF2B5EF4-FFF2-40B4-BE49-F238E27FC236}">
                <a16:creationId xmlns:a16="http://schemas.microsoft.com/office/drawing/2014/main" id="{85B903C2-203A-BDCE-FEB1-3083A10D96D1}"/>
              </a:ext>
            </a:extLst>
          </p:cNvPr>
          <p:cNvPicPr>
            <a:picLocks noChangeAspect="1"/>
          </p:cNvPicPr>
          <p:nvPr/>
        </p:nvPicPr>
        <p:blipFill>
          <a:blip r:embed="rId3"/>
          <a:stretch>
            <a:fillRect/>
          </a:stretch>
        </p:blipFill>
        <p:spPr>
          <a:xfrm>
            <a:off x="752081" y="1763656"/>
            <a:ext cx="4091502" cy="1890337"/>
          </a:xfrm>
          <a:prstGeom prst="rect">
            <a:avLst/>
          </a:prstGeom>
        </p:spPr>
      </p:pic>
      <p:pic>
        <p:nvPicPr>
          <p:cNvPr id="4" name="Picture 3">
            <a:extLst>
              <a:ext uri="{FF2B5EF4-FFF2-40B4-BE49-F238E27FC236}">
                <a16:creationId xmlns:a16="http://schemas.microsoft.com/office/drawing/2014/main" id="{329EE41B-FE29-5194-B7A3-733ED4F28545}"/>
              </a:ext>
            </a:extLst>
          </p:cNvPr>
          <p:cNvPicPr>
            <a:picLocks noChangeAspect="1"/>
          </p:cNvPicPr>
          <p:nvPr/>
        </p:nvPicPr>
        <p:blipFill>
          <a:blip r:embed="rId4"/>
          <a:stretch>
            <a:fillRect/>
          </a:stretch>
        </p:blipFill>
        <p:spPr>
          <a:xfrm>
            <a:off x="9164790" y="1762987"/>
            <a:ext cx="1765601" cy="3044762"/>
          </a:xfrm>
          <a:prstGeom prst="rect">
            <a:avLst/>
          </a:prstGeom>
        </p:spPr>
      </p:pic>
      <p:pic>
        <p:nvPicPr>
          <p:cNvPr id="6" name="Picture 5">
            <a:extLst>
              <a:ext uri="{FF2B5EF4-FFF2-40B4-BE49-F238E27FC236}">
                <a16:creationId xmlns:a16="http://schemas.microsoft.com/office/drawing/2014/main" id="{7D118493-BB8C-C7FB-81DA-28F7D24714E0}"/>
              </a:ext>
            </a:extLst>
          </p:cNvPr>
          <p:cNvPicPr>
            <a:picLocks noChangeAspect="1"/>
          </p:cNvPicPr>
          <p:nvPr/>
        </p:nvPicPr>
        <p:blipFill>
          <a:blip r:embed="rId5"/>
          <a:stretch>
            <a:fillRect/>
          </a:stretch>
        </p:blipFill>
        <p:spPr>
          <a:xfrm>
            <a:off x="5343023" y="1763016"/>
            <a:ext cx="3060336" cy="3044762"/>
          </a:xfrm>
          <a:prstGeom prst="rect">
            <a:avLst/>
          </a:prstGeom>
        </p:spPr>
      </p:pic>
      <p:sp>
        <p:nvSpPr>
          <p:cNvPr id="7" name="TextBox 6">
            <a:extLst>
              <a:ext uri="{FF2B5EF4-FFF2-40B4-BE49-F238E27FC236}">
                <a16:creationId xmlns:a16="http://schemas.microsoft.com/office/drawing/2014/main" id="{990DE354-9C8F-7088-99D4-0D9F8A97E8C4}"/>
              </a:ext>
            </a:extLst>
          </p:cNvPr>
          <p:cNvSpPr txBox="1"/>
          <p:nvPr/>
        </p:nvSpPr>
        <p:spPr>
          <a:xfrm>
            <a:off x="1438406" y="1353471"/>
            <a:ext cx="2457448" cy="369332"/>
          </a:xfrm>
          <a:prstGeom prst="rect">
            <a:avLst/>
          </a:prstGeom>
          <a:noFill/>
        </p:spPr>
        <p:txBody>
          <a:bodyPr wrap="square">
            <a:spAutoFit/>
          </a:bodyPr>
          <a:lstStyle/>
          <a:p>
            <a:r>
              <a:rPr lang="en-GB" b="0" i="0" dirty="0">
                <a:solidFill>
                  <a:srgbClr val="0070C0"/>
                </a:solidFill>
                <a:effectLst/>
                <a:latin typeface="Helvetica Neue"/>
              </a:rPr>
              <a:t>Proximity to coastline</a:t>
            </a:r>
            <a:endParaRPr lang="en-GB" dirty="0">
              <a:solidFill>
                <a:srgbClr val="0070C0"/>
              </a:solidFill>
            </a:endParaRPr>
          </a:p>
        </p:txBody>
      </p:sp>
      <p:sp>
        <p:nvSpPr>
          <p:cNvPr id="9" name="TextBox 8">
            <a:extLst>
              <a:ext uri="{FF2B5EF4-FFF2-40B4-BE49-F238E27FC236}">
                <a16:creationId xmlns:a16="http://schemas.microsoft.com/office/drawing/2014/main" id="{7F70BD4E-21A1-AFB2-BD5C-017DB25D1838}"/>
              </a:ext>
            </a:extLst>
          </p:cNvPr>
          <p:cNvSpPr txBox="1"/>
          <p:nvPr/>
        </p:nvSpPr>
        <p:spPr>
          <a:xfrm>
            <a:off x="5672728" y="1353442"/>
            <a:ext cx="2457448" cy="369332"/>
          </a:xfrm>
          <a:prstGeom prst="rect">
            <a:avLst/>
          </a:prstGeom>
          <a:noFill/>
        </p:spPr>
        <p:txBody>
          <a:bodyPr wrap="square">
            <a:spAutoFit/>
          </a:bodyPr>
          <a:lstStyle/>
          <a:p>
            <a:r>
              <a:rPr lang="en-GB" b="0" i="0" dirty="0">
                <a:solidFill>
                  <a:srgbClr val="0070C0"/>
                </a:solidFill>
                <a:effectLst/>
                <a:latin typeface="Helvetica Neue"/>
              </a:rPr>
              <a:t>Proximity to railroad</a:t>
            </a:r>
            <a:endParaRPr lang="en-GB" dirty="0">
              <a:solidFill>
                <a:srgbClr val="0070C0"/>
              </a:solidFill>
            </a:endParaRPr>
          </a:p>
        </p:txBody>
      </p:sp>
      <p:sp>
        <p:nvSpPr>
          <p:cNvPr id="10" name="TextBox 9">
            <a:extLst>
              <a:ext uri="{FF2B5EF4-FFF2-40B4-BE49-F238E27FC236}">
                <a16:creationId xmlns:a16="http://schemas.microsoft.com/office/drawing/2014/main" id="{0D005588-7940-68D3-C2F9-F6EE69FE915A}"/>
              </a:ext>
            </a:extLst>
          </p:cNvPr>
          <p:cNvSpPr txBox="1"/>
          <p:nvPr/>
        </p:nvSpPr>
        <p:spPr>
          <a:xfrm>
            <a:off x="8567862" y="1353442"/>
            <a:ext cx="2959458" cy="369332"/>
          </a:xfrm>
          <a:prstGeom prst="rect">
            <a:avLst/>
          </a:prstGeom>
          <a:noFill/>
        </p:spPr>
        <p:txBody>
          <a:bodyPr wrap="square">
            <a:spAutoFit/>
          </a:bodyPr>
          <a:lstStyle/>
          <a:p>
            <a:pPr algn="ctr"/>
            <a:r>
              <a:rPr lang="en-GB" b="0" i="0" dirty="0">
                <a:solidFill>
                  <a:srgbClr val="0070C0"/>
                </a:solidFill>
                <a:effectLst/>
                <a:latin typeface="Helvetica Neue"/>
              </a:rPr>
              <a:t>Proximity to city</a:t>
            </a:r>
            <a:endParaRPr lang="en-GB" dirty="0">
              <a:solidFill>
                <a:srgbClr val="0070C0"/>
              </a:solidFill>
            </a:endParaRPr>
          </a:p>
        </p:txBody>
      </p:sp>
      <p:pic>
        <p:nvPicPr>
          <p:cNvPr id="11" name="Picture 10">
            <a:extLst>
              <a:ext uri="{FF2B5EF4-FFF2-40B4-BE49-F238E27FC236}">
                <a16:creationId xmlns:a16="http://schemas.microsoft.com/office/drawing/2014/main" id="{28AC47D0-E868-5D52-B9FD-7DE4B2275524}"/>
              </a:ext>
            </a:extLst>
          </p:cNvPr>
          <p:cNvPicPr>
            <a:picLocks noChangeAspect="1"/>
          </p:cNvPicPr>
          <p:nvPr/>
        </p:nvPicPr>
        <p:blipFill>
          <a:blip r:embed="rId6"/>
          <a:stretch>
            <a:fillRect/>
          </a:stretch>
        </p:blipFill>
        <p:spPr>
          <a:xfrm>
            <a:off x="762000" y="4067511"/>
            <a:ext cx="4081583" cy="1993130"/>
          </a:xfrm>
          <a:prstGeom prst="rect">
            <a:avLst/>
          </a:prstGeom>
        </p:spPr>
      </p:pic>
      <p:sp>
        <p:nvSpPr>
          <p:cNvPr id="12" name="TextBox 11">
            <a:extLst>
              <a:ext uri="{FF2B5EF4-FFF2-40B4-BE49-F238E27FC236}">
                <a16:creationId xmlns:a16="http://schemas.microsoft.com/office/drawing/2014/main" id="{771EBAF2-9107-0E27-D20B-40AF0F976159}"/>
              </a:ext>
            </a:extLst>
          </p:cNvPr>
          <p:cNvSpPr txBox="1"/>
          <p:nvPr/>
        </p:nvSpPr>
        <p:spPr>
          <a:xfrm>
            <a:off x="1569108" y="3694846"/>
            <a:ext cx="2457448" cy="369332"/>
          </a:xfrm>
          <a:prstGeom prst="rect">
            <a:avLst/>
          </a:prstGeom>
          <a:noFill/>
        </p:spPr>
        <p:txBody>
          <a:bodyPr wrap="square">
            <a:spAutoFit/>
          </a:bodyPr>
          <a:lstStyle/>
          <a:p>
            <a:r>
              <a:rPr lang="en-GB" b="0" i="0" dirty="0">
                <a:solidFill>
                  <a:srgbClr val="0070C0"/>
                </a:solidFill>
                <a:effectLst/>
                <a:latin typeface="Helvetica Neue"/>
              </a:rPr>
              <a:t>Proximity to highway</a:t>
            </a:r>
            <a:endParaRPr lang="en-GB" dirty="0">
              <a:solidFill>
                <a:srgbClr val="0070C0"/>
              </a:solidFill>
            </a:endParaRPr>
          </a:p>
        </p:txBody>
      </p:sp>
      <p:sp>
        <p:nvSpPr>
          <p:cNvPr id="13" name="TextBox 12">
            <a:extLst>
              <a:ext uri="{FF2B5EF4-FFF2-40B4-BE49-F238E27FC236}">
                <a16:creationId xmlns:a16="http://schemas.microsoft.com/office/drawing/2014/main" id="{DBAAD9BA-5DAD-E003-C75A-33A82885D841}"/>
              </a:ext>
            </a:extLst>
          </p:cNvPr>
          <p:cNvSpPr txBox="1"/>
          <p:nvPr/>
        </p:nvSpPr>
        <p:spPr>
          <a:xfrm>
            <a:off x="5231867" y="5064076"/>
            <a:ext cx="5698524" cy="91820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marL="285750" indent="-285750">
              <a:lnSpc>
                <a:spcPct val="100000"/>
              </a:lnSpc>
              <a:spcBef>
                <a:spcPts val="1400"/>
              </a:spcBef>
              <a:buFont typeface="Wingdings" panose="05000000000000000000" pitchFamily="2" charset="2"/>
              <a:buChar char="q"/>
            </a:pPr>
            <a:r>
              <a:rPr lang="en-GB" sz="1400" dirty="0">
                <a:solidFill>
                  <a:schemeClr val="bg1"/>
                </a:solidFill>
                <a:latin typeface="system-ui"/>
              </a:rPr>
              <a:t>Launch site is not particularly close to railroads, highways or cities. This could be due to safety reasons.</a:t>
            </a:r>
          </a:p>
          <a:p>
            <a:pPr marL="285750" indent="-285750">
              <a:lnSpc>
                <a:spcPct val="100000"/>
              </a:lnSpc>
              <a:spcBef>
                <a:spcPts val="1400"/>
              </a:spcBef>
              <a:buFont typeface="Wingdings" panose="05000000000000000000" pitchFamily="2" charset="2"/>
              <a:buChar char="q"/>
            </a:pPr>
            <a:r>
              <a:rPr lang="en-GB" sz="1400" dirty="0">
                <a:solidFill>
                  <a:schemeClr val="bg1"/>
                </a:solidFill>
                <a:latin typeface="system-ui"/>
              </a:rPr>
              <a:t>Launch site is closer to coastline compared to the other landmarks.</a:t>
            </a:r>
          </a:p>
        </p:txBody>
      </p:sp>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sz="3700" dirty="0">
                <a:solidFill>
                  <a:srgbClr val="0948CB"/>
                </a:solidFill>
                <a:latin typeface="Abadi" panose="020B0604020104020204" pitchFamily="34" charset="0"/>
              </a:rPr>
              <a:t>Launch success count</a:t>
            </a:r>
            <a:endParaRPr lang="en-US" sz="3700" dirty="0">
              <a:solidFill>
                <a:srgbClr val="0948CB"/>
              </a:solidFill>
              <a:latin typeface="Abadi" panose="020B0604020104020204" pitchFamily="34" charset="0"/>
            </a:endParaRPr>
          </a:p>
        </p:txBody>
      </p:sp>
      <p:pic>
        <p:nvPicPr>
          <p:cNvPr id="2" name="Picture 1" descr="A screenshot of a graph&#10;&#10;Description automatically generated">
            <a:extLst>
              <a:ext uri="{FF2B5EF4-FFF2-40B4-BE49-F238E27FC236}">
                <a16:creationId xmlns:a16="http://schemas.microsoft.com/office/drawing/2014/main" id="{71561631-82E0-4471-FF5C-59A8DEBE1BE4}"/>
              </a:ext>
            </a:extLst>
          </p:cNvPr>
          <p:cNvPicPr>
            <a:picLocks noChangeAspect="1"/>
          </p:cNvPicPr>
          <p:nvPr/>
        </p:nvPicPr>
        <p:blipFill>
          <a:blip r:embed="rId3"/>
          <a:srcRect b="51050"/>
          <a:stretch/>
        </p:blipFill>
        <p:spPr>
          <a:xfrm>
            <a:off x="838200" y="1576683"/>
            <a:ext cx="10325100" cy="2882571"/>
          </a:xfrm>
          <a:prstGeom prst="rect">
            <a:avLst/>
          </a:prstGeom>
        </p:spPr>
      </p:pic>
      <p:sp>
        <p:nvSpPr>
          <p:cNvPr id="4" name="TextBox 3">
            <a:extLst>
              <a:ext uri="{FF2B5EF4-FFF2-40B4-BE49-F238E27FC236}">
                <a16:creationId xmlns:a16="http://schemas.microsoft.com/office/drawing/2014/main" id="{B6C375BA-8F17-5942-3012-D02B1372C2C0}"/>
              </a:ext>
            </a:extLst>
          </p:cNvPr>
          <p:cNvSpPr txBox="1"/>
          <p:nvPr/>
        </p:nvSpPr>
        <p:spPr>
          <a:xfrm>
            <a:off x="1117066" y="4822217"/>
            <a:ext cx="9836683" cy="461665"/>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lnSpc>
                <a:spcPct val="100000"/>
              </a:lnSpc>
              <a:spcBef>
                <a:spcPts val="1400"/>
              </a:spcBef>
            </a:pPr>
            <a:r>
              <a:rPr lang="en-GB" sz="2400" dirty="0">
                <a:solidFill>
                  <a:schemeClr val="bg1"/>
                </a:solidFill>
                <a:latin typeface="system-ui"/>
              </a:rPr>
              <a:t>KSC LC -39A has had the most successful launches</a:t>
            </a:r>
          </a:p>
        </p:txBody>
      </p:sp>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sz="4000" dirty="0">
                <a:solidFill>
                  <a:srgbClr val="0948CB"/>
                </a:solidFill>
                <a:latin typeface="Abadi" panose="020B0604020104020204" pitchFamily="34" charset="0"/>
              </a:rPr>
              <a:t>Launch site with the highest launch success ratio</a:t>
            </a:r>
            <a:endParaRPr lang="en-US" dirty="0">
              <a:solidFill>
                <a:srgbClr val="0948CB"/>
              </a:solidFill>
              <a:latin typeface="Abadi" panose="020B0604020104020204" pitchFamily="34" charset="0"/>
            </a:endParaRPr>
          </a:p>
        </p:txBody>
      </p:sp>
      <p:pic>
        <p:nvPicPr>
          <p:cNvPr id="2" name="Picture 1">
            <a:extLst>
              <a:ext uri="{FF2B5EF4-FFF2-40B4-BE49-F238E27FC236}">
                <a16:creationId xmlns:a16="http://schemas.microsoft.com/office/drawing/2014/main" id="{72B4DC2C-372F-427C-3FCC-E9C58521C1A8}"/>
              </a:ext>
            </a:extLst>
          </p:cNvPr>
          <p:cNvPicPr>
            <a:picLocks noChangeAspect="1"/>
          </p:cNvPicPr>
          <p:nvPr/>
        </p:nvPicPr>
        <p:blipFill>
          <a:blip r:embed="rId3"/>
          <a:stretch>
            <a:fillRect/>
          </a:stretch>
        </p:blipFill>
        <p:spPr>
          <a:xfrm>
            <a:off x="838200" y="1928039"/>
            <a:ext cx="10515600" cy="2949228"/>
          </a:xfrm>
          <a:prstGeom prst="rect">
            <a:avLst/>
          </a:prstGeom>
        </p:spPr>
      </p:pic>
      <p:sp>
        <p:nvSpPr>
          <p:cNvPr id="4" name="TextBox 3">
            <a:extLst>
              <a:ext uri="{FF2B5EF4-FFF2-40B4-BE49-F238E27FC236}">
                <a16:creationId xmlns:a16="http://schemas.microsoft.com/office/drawing/2014/main" id="{068CDD5E-1FDC-058C-8775-6B98C449BDEF}"/>
              </a:ext>
            </a:extLst>
          </p:cNvPr>
          <p:cNvSpPr txBox="1"/>
          <p:nvPr/>
        </p:nvSpPr>
        <p:spPr>
          <a:xfrm>
            <a:off x="1177658" y="5114618"/>
            <a:ext cx="9836683" cy="461665"/>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lnSpc>
                <a:spcPct val="100000"/>
              </a:lnSpc>
              <a:spcBef>
                <a:spcPts val="1400"/>
              </a:spcBef>
            </a:pPr>
            <a:r>
              <a:rPr lang="en-GB" sz="2400" dirty="0">
                <a:solidFill>
                  <a:schemeClr val="bg1"/>
                </a:solidFill>
                <a:latin typeface="system-ui"/>
              </a:rPr>
              <a:t>KSC LC -39A has had highest launch success ratio</a:t>
            </a:r>
          </a:p>
        </p:txBody>
      </p:sp>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8" name="Content Placeholder 2">
            <a:extLst>
              <a:ext uri="{FF2B5EF4-FFF2-40B4-BE49-F238E27FC236}">
                <a16:creationId xmlns:a16="http://schemas.microsoft.com/office/drawing/2014/main" id="{0F3FFA93-EF69-686E-74DB-E1F50E36A6BD}"/>
              </a:ext>
            </a:extLst>
          </p:cNvPr>
          <p:cNvSpPr txBox="1">
            <a:spLocks/>
          </p:cNvSpPr>
          <p:nvPr/>
        </p:nvSpPr>
        <p:spPr>
          <a:xfrm>
            <a:off x="770021" y="1447226"/>
            <a:ext cx="10651958" cy="31247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1800" b="0" i="0" dirty="0">
                <a:solidFill>
                  <a:schemeClr val="tx1"/>
                </a:solidFill>
                <a:effectLst/>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a:t>
            </a:r>
          </a:p>
          <a:p>
            <a:r>
              <a:rPr lang="en-GB" sz="1800" b="0" i="0" dirty="0">
                <a:solidFill>
                  <a:schemeClr val="tx1"/>
                </a:solidFill>
                <a:effectLst/>
                <a:latin typeface="Abadi" panose="020B0604020104020204" pitchFamily="34" charset="0"/>
              </a:rPr>
              <a:t>The aim </a:t>
            </a:r>
            <a:r>
              <a:rPr lang="en-GB" sz="1800" dirty="0">
                <a:solidFill>
                  <a:schemeClr val="tx1"/>
                </a:solidFill>
                <a:latin typeface="Abadi" panose="020B0604020104020204" pitchFamily="34" charset="0"/>
              </a:rPr>
              <a:t>of this capstone project was to </a:t>
            </a:r>
            <a:r>
              <a:rPr lang="en-GB" sz="1800" b="0" i="0" dirty="0">
                <a:solidFill>
                  <a:schemeClr val="tx1"/>
                </a:solidFill>
                <a:effectLst/>
                <a:latin typeface="Abadi" panose="020B0604020104020204" pitchFamily="34" charset="0"/>
              </a:rPr>
              <a:t>predict if the Falcon 9 first stage will land successfully. By doing so, we can determine the cost of a launch. </a:t>
            </a:r>
          </a:p>
          <a:p>
            <a:r>
              <a:rPr lang="en-GB" sz="1800" dirty="0">
                <a:solidFill>
                  <a:schemeClr val="tx1"/>
                </a:solidFill>
                <a:latin typeface="Abadi" panose="020B0604020104020204" pitchFamily="34" charset="0"/>
              </a:rPr>
              <a:t>In this capstone, I took role of a data scientist working for a new rocket company, Space Y, that would like to compete with SpaceX founded by billionaire industrialist Allon Musk. My job was to determine the price of each launch. I gathered information about Space X and created dashboards. I also determined if SpaceX could reuse the first stage. Instead of using rocket science to determine if the first stage will land successfully, I trained a machine learning model and used public information to predict if SpaceX could reuse the first stage.</a:t>
            </a:r>
            <a:endParaRPr lang="en-US" sz="1800" dirty="0">
              <a:solidFill>
                <a:schemeClr val="tx1"/>
              </a:solidFill>
              <a:latin typeface="Abadi" panose="020B0604020104020204" pitchFamily="34" charset="0"/>
            </a:endParaRPr>
          </a:p>
        </p:txBody>
      </p:sp>
      <p:sp>
        <p:nvSpPr>
          <p:cNvPr id="9" name="Content Placeholder 2">
            <a:extLst>
              <a:ext uri="{FF2B5EF4-FFF2-40B4-BE49-F238E27FC236}">
                <a16:creationId xmlns:a16="http://schemas.microsoft.com/office/drawing/2014/main" id="{2F97BA83-B01E-1F57-3234-6CF9231A049E}"/>
              </a:ext>
            </a:extLst>
          </p:cNvPr>
          <p:cNvSpPr txBox="1">
            <a:spLocks/>
          </p:cNvSpPr>
          <p:nvPr/>
        </p:nvSpPr>
        <p:spPr>
          <a:xfrm>
            <a:off x="770021" y="4700989"/>
            <a:ext cx="10651958" cy="172622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800" b="1" i="1" dirty="0">
                <a:solidFill>
                  <a:schemeClr val="tx1"/>
                </a:solidFill>
                <a:latin typeface="Abadi" panose="020B0604020104020204" pitchFamily="34" charset="0"/>
              </a:rPr>
              <a:t>Points to address:</a:t>
            </a:r>
          </a:p>
          <a:p>
            <a:r>
              <a:rPr lang="en-GB" sz="1800" i="1" dirty="0">
                <a:solidFill>
                  <a:schemeClr val="tx1"/>
                </a:solidFill>
                <a:latin typeface="Abadi" panose="020B0604020104020204" pitchFamily="34" charset="0"/>
              </a:rPr>
              <a:t>Identifying all factors that influence whether a landing will be successful or not.</a:t>
            </a:r>
          </a:p>
          <a:p>
            <a:r>
              <a:rPr lang="en-GB" sz="1800" i="1" dirty="0">
                <a:solidFill>
                  <a:schemeClr val="tx1"/>
                </a:solidFill>
                <a:latin typeface="Abadi" panose="020B0604020104020204" pitchFamily="34" charset="0"/>
              </a:rPr>
              <a:t>The relationships between different variables and how it affects the landing outcome.</a:t>
            </a:r>
          </a:p>
          <a:p>
            <a:r>
              <a:rPr lang="en-GB" sz="1800" i="1" dirty="0">
                <a:solidFill>
                  <a:schemeClr val="tx1"/>
                </a:solidFill>
                <a:latin typeface="Abadi" panose="020B0604020104020204" pitchFamily="34" charset="0"/>
              </a:rPr>
              <a:t>Best conditions required to increase the likelihood of a successful landing.</a:t>
            </a:r>
            <a:endParaRPr lang="en-US" sz="1800" i="1" dirty="0">
              <a:solidFill>
                <a:schemeClr val="tx1"/>
              </a:solidFill>
              <a:latin typeface="Abadi" panose="020B0604020104020204" pitchFamily="34" charset="0"/>
            </a:endParaRPr>
          </a:p>
          <a:p>
            <a:endParaRPr lang="en-US" sz="1800" i="1" dirty="0">
              <a:solidFill>
                <a:schemeClr val="tx1"/>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441289"/>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sz="3700" dirty="0">
                <a:solidFill>
                  <a:srgbClr val="0948CB"/>
                </a:solidFill>
                <a:latin typeface="Abadi" panose="020B0604020104020204" pitchFamily="34" charset="0"/>
              </a:rPr>
              <a:t>Payload vs Launch Outcome for all sites, with different payload selected in the range slider</a:t>
            </a:r>
            <a:endParaRPr lang="en-US" sz="3700" dirty="0">
              <a:solidFill>
                <a:srgbClr val="0948CB"/>
              </a:solidFill>
              <a:latin typeface="Abadi" panose="020B0604020104020204" pitchFamily="34" charset="0"/>
            </a:endParaRPr>
          </a:p>
        </p:txBody>
      </p:sp>
      <p:pic>
        <p:nvPicPr>
          <p:cNvPr id="2" name="Picture 1">
            <a:extLst>
              <a:ext uri="{FF2B5EF4-FFF2-40B4-BE49-F238E27FC236}">
                <a16:creationId xmlns:a16="http://schemas.microsoft.com/office/drawing/2014/main" id="{DA207CD8-D7DF-9F8D-FA01-4425017B88D2}"/>
              </a:ext>
            </a:extLst>
          </p:cNvPr>
          <p:cNvPicPr>
            <a:picLocks noChangeAspect="1"/>
          </p:cNvPicPr>
          <p:nvPr/>
        </p:nvPicPr>
        <p:blipFill>
          <a:blip r:embed="rId3"/>
          <a:stretch>
            <a:fillRect/>
          </a:stretch>
        </p:blipFill>
        <p:spPr>
          <a:xfrm>
            <a:off x="838200" y="1779684"/>
            <a:ext cx="7677150" cy="1995898"/>
          </a:xfrm>
          <a:prstGeom prst="rect">
            <a:avLst/>
          </a:prstGeom>
        </p:spPr>
      </p:pic>
      <p:pic>
        <p:nvPicPr>
          <p:cNvPr id="4" name="Picture 3">
            <a:extLst>
              <a:ext uri="{FF2B5EF4-FFF2-40B4-BE49-F238E27FC236}">
                <a16:creationId xmlns:a16="http://schemas.microsoft.com/office/drawing/2014/main" id="{BA0D5BE3-308B-59E5-C26E-EB75E2C54A4F}"/>
              </a:ext>
            </a:extLst>
          </p:cNvPr>
          <p:cNvPicPr>
            <a:picLocks noChangeAspect="1"/>
          </p:cNvPicPr>
          <p:nvPr/>
        </p:nvPicPr>
        <p:blipFill>
          <a:blip r:embed="rId4"/>
          <a:stretch>
            <a:fillRect/>
          </a:stretch>
        </p:blipFill>
        <p:spPr>
          <a:xfrm>
            <a:off x="838200" y="4131874"/>
            <a:ext cx="7707170" cy="1995897"/>
          </a:xfrm>
          <a:prstGeom prst="rect">
            <a:avLst/>
          </a:prstGeom>
        </p:spPr>
      </p:pic>
      <p:sp>
        <p:nvSpPr>
          <p:cNvPr id="6" name="TextBox 5">
            <a:extLst>
              <a:ext uri="{FF2B5EF4-FFF2-40B4-BE49-F238E27FC236}">
                <a16:creationId xmlns:a16="http://schemas.microsoft.com/office/drawing/2014/main" id="{61102E05-4DD9-489F-F4C0-3FDCE211D37C}"/>
              </a:ext>
            </a:extLst>
          </p:cNvPr>
          <p:cNvSpPr txBox="1"/>
          <p:nvPr/>
        </p:nvSpPr>
        <p:spPr>
          <a:xfrm>
            <a:off x="9082003" y="2592967"/>
            <a:ext cx="1928813" cy="369332"/>
          </a:xfrm>
          <a:prstGeom prst="rect">
            <a:avLst/>
          </a:prstGeom>
          <a:noFill/>
        </p:spPr>
        <p:txBody>
          <a:bodyPr wrap="square">
            <a:spAutoFit/>
          </a:bodyPr>
          <a:lstStyle/>
          <a:p>
            <a:r>
              <a:rPr lang="en-GB" b="0" i="0" dirty="0">
                <a:solidFill>
                  <a:srgbClr val="0070C0"/>
                </a:solidFill>
                <a:effectLst/>
                <a:latin typeface="Helvetica Neue"/>
              </a:rPr>
              <a:t>0 – 4000kg</a:t>
            </a:r>
            <a:endParaRPr lang="en-GB" dirty="0">
              <a:solidFill>
                <a:srgbClr val="0070C0"/>
              </a:solidFill>
            </a:endParaRPr>
          </a:p>
        </p:txBody>
      </p:sp>
      <p:sp>
        <p:nvSpPr>
          <p:cNvPr id="7" name="TextBox 6">
            <a:extLst>
              <a:ext uri="{FF2B5EF4-FFF2-40B4-BE49-F238E27FC236}">
                <a16:creationId xmlns:a16="http://schemas.microsoft.com/office/drawing/2014/main" id="{C92E9882-825D-EE0C-5EF0-075AD11D6157}"/>
              </a:ext>
            </a:extLst>
          </p:cNvPr>
          <p:cNvSpPr txBox="1"/>
          <p:nvPr/>
        </p:nvSpPr>
        <p:spPr>
          <a:xfrm>
            <a:off x="9158203" y="5129822"/>
            <a:ext cx="1928813" cy="369332"/>
          </a:xfrm>
          <a:prstGeom prst="rect">
            <a:avLst/>
          </a:prstGeom>
          <a:noFill/>
        </p:spPr>
        <p:txBody>
          <a:bodyPr wrap="square">
            <a:spAutoFit/>
          </a:bodyPr>
          <a:lstStyle/>
          <a:p>
            <a:r>
              <a:rPr lang="en-GB" b="0" i="0" dirty="0">
                <a:solidFill>
                  <a:srgbClr val="0070C0"/>
                </a:solidFill>
                <a:effectLst/>
                <a:latin typeface="Helvetica Neue"/>
              </a:rPr>
              <a:t>0 – 10000kg</a:t>
            </a:r>
            <a:endParaRPr lang="en-GB" dirty="0">
              <a:solidFill>
                <a:srgbClr val="0070C0"/>
              </a:solidFill>
            </a:endParaRPr>
          </a:p>
        </p:txBody>
      </p:sp>
      <p:sp>
        <p:nvSpPr>
          <p:cNvPr id="8" name="TextBox 7">
            <a:extLst>
              <a:ext uri="{FF2B5EF4-FFF2-40B4-BE49-F238E27FC236}">
                <a16:creationId xmlns:a16="http://schemas.microsoft.com/office/drawing/2014/main" id="{EF86BAD9-8FA1-4FF5-EED4-295A3A735959}"/>
              </a:ext>
            </a:extLst>
          </p:cNvPr>
          <p:cNvSpPr txBox="1"/>
          <p:nvPr/>
        </p:nvSpPr>
        <p:spPr>
          <a:xfrm>
            <a:off x="8958177" y="3428977"/>
            <a:ext cx="2967123" cy="1200329"/>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r>
              <a:rPr lang="en-GB" b="0" i="0" dirty="0">
                <a:solidFill>
                  <a:schemeClr val="bg1"/>
                </a:solidFill>
                <a:effectLst/>
                <a:latin typeface="Helvetica Neue"/>
              </a:rPr>
              <a:t>Success rate is better overall for lower payload mass range compared to the higher range.</a:t>
            </a:r>
            <a:endParaRPr lang="en-GB" dirty="0">
              <a:solidFill>
                <a:schemeClr val="bg1"/>
              </a:solidFill>
            </a:endParaRPr>
          </a:p>
        </p:txBody>
      </p:sp>
      <p:sp>
        <p:nvSpPr>
          <p:cNvPr id="9" name="Smiley Face 8">
            <a:extLst>
              <a:ext uri="{FF2B5EF4-FFF2-40B4-BE49-F238E27FC236}">
                <a16:creationId xmlns:a16="http://schemas.microsoft.com/office/drawing/2014/main" id="{0797FA97-6D11-EB11-6E46-E6FB199D56B2}"/>
              </a:ext>
            </a:extLst>
          </p:cNvPr>
          <p:cNvSpPr/>
          <p:nvPr/>
        </p:nvSpPr>
        <p:spPr>
          <a:xfrm>
            <a:off x="10544174" y="2555939"/>
            <a:ext cx="466641" cy="455033"/>
          </a:xfrm>
          <a:prstGeom prst="smileyFac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10" name="Smiley Face 9">
            <a:extLst>
              <a:ext uri="{FF2B5EF4-FFF2-40B4-BE49-F238E27FC236}">
                <a16:creationId xmlns:a16="http://schemas.microsoft.com/office/drawing/2014/main" id="{D4EFEA38-8561-26FD-66E9-F4DB0088F9AB}"/>
              </a:ext>
            </a:extLst>
          </p:cNvPr>
          <p:cNvSpPr/>
          <p:nvPr/>
        </p:nvSpPr>
        <p:spPr>
          <a:xfrm>
            <a:off x="10696574" y="5044121"/>
            <a:ext cx="466641" cy="455033"/>
          </a:xfrm>
          <a:prstGeom prst="smileyFace">
            <a:avLst>
              <a:gd name="adj" fmla="val -4653"/>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33425" y="58947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GB" sz="4000" dirty="0">
                <a:solidFill>
                  <a:srgbClr val="0948CB"/>
                </a:solidFill>
                <a:latin typeface="Abadi" panose="020B0604020104020204" pitchFamily="34" charset="0"/>
              </a:rPr>
              <a:t>F9 Booster version and launch success rate </a:t>
            </a:r>
            <a:endParaRPr kumimoji="0" lang="en-US" sz="4000" b="0" i="0" u="none" strike="noStrike" kern="1200" cap="none" spc="0" normalizeH="0" baseline="0" noProof="0" dirty="0">
              <a:ln>
                <a:noFill/>
              </a:ln>
              <a:solidFill>
                <a:srgbClr val="0948CB"/>
              </a:solidFill>
              <a:effectLst/>
              <a:uLnTx/>
              <a:uFillTx/>
              <a:latin typeface="Abadi" panose="020B0604020104020204" pitchFamily="34" charset="0"/>
            </a:endParaRPr>
          </a:p>
        </p:txBody>
      </p:sp>
      <p:pic>
        <p:nvPicPr>
          <p:cNvPr id="5" name="Picture 4">
            <a:extLst>
              <a:ext uri="{FF2B5EF4-FFF2-40B4-BE49-F238E27FC236}">
                <a16:creationId xmlns:a16="http://schemas.microsoft.com/office/drawing/2014/main" id="{6595562E-C83C-BBE0-813B-662FDED5D1BD}"/>
              </a:ext>
            </a:extLst>
          </p:cNvPr>
          <p:cNvPicPr>
            <a:picLocks noChangeAspect="1"/>
          </p:cNvPicPr>
          <p:nvPr/>
        </p:nvPicPr>
        <p:blipFill>
          <a:blip r:embed="rId3"/>
          <a:stretch>
            <a:fillRect/>
          </a:stretch>
        </p:blipFill>
        <p:spPr>
          <a:xfrm>
            <a:off x="628650" y="1474068"/>
            <a:ext cx="10725150" cy="2278370"/>
          </a:xfrm>
          <a:prstGeom prst="rect">
            <a:avLst/>
          </a:prstGeom>
        </p:spPr>
      </p:pic>
      <p:sp>
        <p:nvSpPr>
          <p:cNvPr id="6" name="TextBox 5">
            <a:extLst>
              <a:ext uri="{FF2B5EF4-FFF2-40B4-BE49-F238E27FC236}">
                <a16:creationId xmlns:a16="http://schemas.microsoft.com/office/drawing/2014/main" id="{AA53BF7E-CC74-1FC3-FC97-060E39EF3434}"/>
              </a:ext>
            </a:extLst>
          </p:cNvPr>
          <p:cNvSpPr txBox="1"/>
          <p:nvPr/>
        </p:nvSpPr>
        <p:spPr>
          <a:xfrm>
            <a:off x="1177657" y="5756834"/>
            <a:ext cx="9836683" cy="461665"/>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lnSpc>
                <a:spcPct val="100000"/>
              </a:lnSpc>
              <a:spcBef>
                <a:spcPts val="1400"/>
              </a:spcBef>
            </a:pPr>
            <a:r>
              <a:rPr lang="en-GB" sz="2400" dirty="0">
                <a:solidFill>
                  <a:schemeClr val="bg1"/>
                </a:solidFill>
                <a:latin typeface="system-ui"/>
              </a:rPr>
              <a:t>The FT booster version has the highest launch success rate</a:t>
            </a:r>
          </a:p>
        </p:txBody>
      </p:sp>
      <p:pic>
        <p:nvPicPr>
          <p:cNvPr id="7" name="Picture 6">
            <a:extLst>
              <a:ext uri="{FF2B5EF4-FFF2-40B4-BE49-F238E27FC236}">
                <a16:creationId xmlns:a16="http://schemas.microsoft.com/office/drawing/2014/main" id="{3ED620AF-C7FD-F5B6-9DF0-76A00D67A691}"/>
              </a:ext>
            </a:extLst>
          </p:cNvPr>
          <p:cNvPicPr>
            <a:picLocks noChangeAspect="1"/>
          </p:cNvPicPr>
          <p:nvPr/>
        </p:nvPicPr>
        <p:blipFill>
          <a:blip r:embed="rId3"/>
          <a:srcRect l="89432" t="13686" b="47852"/>
          <a:stretch/>
        </p:blipFill>
        <p:spPr>
          <a:xfrm>
            <a:off x="4667250" y="3874488"/>
            <a:ext cx="2316492" cy="1790906"/>
          </a:xfrm>
          <a:prstGeom prst="rect">
            <a:avLst/>
          </a:prstGeom>
        </p:spPr>
      </p:pic>
    </p:spTree>
    <p:extLst>
      <p:ext uri="{BB962C8B-B14F-4D97-AF65-F5344CB8AC3E}">
        <p14:creationId xmlns:p14="http://schemas.microsoft.com/office/powerpoint/2010/main" val="14899111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dirty="0"/>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7B17F054-7F74-F4AA-BBF2-5933F081DEA7}"/>
              </a:ext>
            </a:extLst>
          </p:cNvPr>
          <p:cNvPicPr>
            <a:picLocks noChangeAspect="1"/>
          </p:cNvPicPr>
          <p:nvPr/>
        </p:nvPicPr>
        <p:blipFill>
          <a:blip r:embed="rId3"/>
          <a:stretch>
            <a:fillRect/>
          </a:stretch>
        </p:blipFill>
        <p:spPr>
          <a:xfrm>
            <a:off x="8011963" y="1741873"/>
            <a:ext cx="3913338" cy="3043236"/>
          </a:xfrm>
          <a:prstGeom prst="rect">
            <a:avLst/>
          </a:prstGeom>
        </p:spPr>
      </p:pic>
      <p:pic>
        <p:nvPicPr>
          <p:cNvPr id="3" name="Picture 2">
            <a:extLst>
              <a:ext uri="{FF2B5EF4-FFF2-40B4-BE49-F238E27FC236}">
                <a16:creationId xmlns:a16="http://schemas.microsoft.com/office/drawing/2014/main" id="{BD45E45A-8862-0D50-07FD-1E8C50339669}"/>
              </a:ext>
            </a:extLst>
          </p:cNvPr>
          <p:cNvPicPr>
            <a:picLocks noChangeAspect="1"/>
          </p:cNvPicPr>
          <p:nvPr/>
        </p:nvPicPr>
        <p:blipFill>
          <a:blip r:embed="rId4"/>
          <a:stretch>
            <a:fillRect/>
          </a:stretch>
        </p:blipFill>
        <p:spPr>
          <a:xfrm>
            <a:off x="619125" y="1690689"/>
            <a:ext cx="7296150" cy="3145605"/>
          </a:xfrm>
          <a:prstGeom prst="rect">
            <a:avLst/>
          </a:prstGeom>
        </p:spPr>
      </p:pic>
      <p:sp>
        <p:nvSpPr>
          <p:cNvPr id="6" name="TextBox 5">
            <a:extLst>
              <a:ext uri="{FF2B5EF4-FFF2-40B4-BE49-F238E27FC236}">
                <a16:creationId xmlns:a16="http://schemas.microsoft.com/office/drawing/2014/main" id="{04B94914-3C20-0224-1166-920E8061937A}"/>
              </a:ext>
            </a:extLst>
          </p:cNvPr>
          <p:cNvSpPr txBox="1"/>
          <p:nvPr/>
        </p:nvSpPr>
        <p:spPr>
          <a:xfrm>
            <a:off x="1177658" y="5295169"/>
            <a:ext cx="9836683" cy="461665"/>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lnSpc>
                <a:spcPct val="100000"/>
              </a:lnSpc>
              <a:spcBef>
                <a:spcPts val="1400"/>
              </a:spcBef>
            </a:pPr>
            <a:r>
              <a:rPr lang="en-GB" sz="2400" dirty="0">
                <a:solidFill>
                  <a:schemeClr val="bg1"/>
                </a:solidFill>
                <a:latin typeface="system-ui"/>
              </a:rPr>
              <a:t>DecisionTree model performs the best with a score of 0.875</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dirty="0"/>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F83E19F6-C20E-069A-BDAE-5E9B146B8EBE}"/>
              </a:ext>
            </a:extLst>
          </p:cNvPr>
          <p:cNvPicPr>
            <a:picLocks noChangeAspect="1"/>
          </p:cNvPicPr>
          <p:nvPr/>
        </p:nvPicPr>
        <p:blipFill>
          <a:blip r:embed="rId3"/>
          <a:stretch>
            <a:fillRect/>
          </a:stretch>
        </p:blipFill>
        <p:spPr>
          <a:xfrm>
            <a:off x="770011" y="1770290"/>
            <a:ext cx="3916053" cy="3723944"/>
          </a:xfrm>
          <a:prstGeom prst="rect">
            <a:avLst/>
          </a:prstGeom>
        </p:spPr>
      </p:pic>
      <p:sp>
        <p:nvSpPr>
          <p:cNvPr id="3" name="TextBox 2">
            <a:extLst>
              <a:ext uri="{FF2B5EF4-FFF2-40B4-BE49-F238E27FC236}">
                <a16:creationId xmlns:a16="http://schemas.microsoft.com/office/drawing/2014/main" id="{4B0EC75A-DB0C-043C-5505-967C54B4017D}"/>
              </a:ext>
            </a:extLst>
          </p:cNvPr>
          <p:cNvSpPr txBox="1"/>
          <p:nvPr/>
        </p:nvSpPr>
        <p:spPr>
          <a:xfrm>
            <a:off x="471273" y="1363766"/>
            <a:ext cx="1928813" cy="369332"/>
          </a:xfrm>
          <a:prstGeom prst="rect">
            <a:avLst/>
          </a:prstGeom>
          <a:noFill/>
        </p:spPr>
        <p:txBody>
          <a:bodyPr wrap="square">
            <a:spAutoFit/>
          </a:bodyPr>
          <a:lstStyle/>
          <a:p>
            <a:pPr algn="ctr"/>
            <a:r>
              <a:rPr lang="en-GB" b="0" i="0" dirty="0">
                <a:solidFill>
                  <a:srgbClr val="0070C0"/>
                </a:solidFill>
                <a:effectLst/>
                <a:latin typeface="Helvetica Neue"/>
              </a:rPr>
              <a:t>DecisionTree</a:t>
            </a:r>
            <a:endParaRPr lang="en-GB" dirty="0">
              <a:solidFill>
                <a:srgbClr val="0070C0"/>
              </a:solidFill>
            </a:endParaRPr>
          </a:p>
        </p:txBody>
      </p:sp>
      <p:sp>
        <p:nvSpPr>
          <p:cNvPr id="11" name="TextBox 10">
            <a:extLst>
              <a:ext uri="{FF2B5EF4-FFF2-40B4-BE49-F238E27FC236}">
                <a16:creationId xmlns:a16="http://schemas.microsoft.com/office/drawing/2014/main" id="{D2B1F28A-927E-805A-4E3D-12D29A4B3228}"/>
              </a:ext>
            </a:extLst>
          </p:cNvPr>
          <p:cNvSpPr txBox="1"/>
          <p:nvPr/>
        </p:nvSpPr>
        <p:spPr>
          <a:xfrm>
            <a:off x="4876804" y="1347618"/>
            <a:ext cx="6096000" cy="5262979"/>
          </a:xfrm>
          <a:prstGeom prst="rect">
            <a:avLst/>
          </a:prstGeom>
          <a:noFill/>
        </p:spPr>
        <p:txBody>
          <a:bodyPr wrap="square">
            <a:spAutoFit/>
          </a:bodyPr>
          <a:lstStyle/>
          <a:p>
            <a:r>
              <a:rPr lang="en-GB" sz="1600" dirty="0">
                <a:latin typeface="Abadi" panose="020B0604020104020204" pitchFamily="34" charset="0"/>
              </a:rPr>
              <a:t>The confusion matrix provides insights into the performance of your classification model, which predicts whether a Falcon 9 booster landed or did not land. </a:t>
            </a:r>
          </a:p>
          <a:p>
            <a:endParaRPr lang="en-GB" sz="1600" dirty="0">
              <a:latin typeface="Abadi" panose="020B0604020104020204" pitchFamily="34" charset="0"/>
            </a:endParaRPr>
          </a:p>
          <a:p>
            <a:r>
              <a:rPr lang="en-GB" sz="1600" dirty="0">
                <a:latin typeface="Abadi" panose="020B0604020104020204" pitchFamily="34" charset="0"/>
              </a:rPr>
              <a:t>True Negatives (Top-Left, 4): The model correctly predicted 4 instances where the booster did not land.</a:t>
            </a:r>
          </a:p>
          <a:p>
            <a:endParaRPr lang="en-GB" sz="1600" dirty="0">
              <a:latin typeface="Abadi" panose="020B0604020104020204" pitchFamily="34" charset="0"/>
            </a:endParaRPr>
          </a:p>
          <a:p>
            <a:r>
              <a:rPr lang="en-GB" sz="1600" dirty="0">
                <a:latin typeface="Abadi" panose="020B0604020104020204" pitchFamily="34" charset="0"/>
              </a:rPr>
              <a:t>False Positives (Top-Right, 2): The model incorrectly predicted that 2 boosters landed, but they did not.</a:t>
            </a:r>
          </a:p>
          <a:p>
            <a:endParaRPr lang="en-GB" sz="1600" dirty="0">
              <a:latin typeface="Abadi" panose="020B0604020104020204" pitchFamily="34" charset="0"/>
            </a:endParaRPr>
          </a:p>
          <a:p>
            <a:r>
              <a:rPr lang="en-GB" sz="1600" dirty="0">
                <a:latin typeface="Abadi" panose="020B0604020104020204" pitchFamily="34" charset="0"/>
              </a:rPr>
              <a:t>False Negatives (Bottom-Left, 3): The model incorrectly predicted that 3 boosters did not land, but they actually did.</a:t>
            </a:r>
          </a:p>
          <a:p>
            <a:endParaRPr lang="en-GB" sz="1600" dirty="0">
              <a:latin typeface="Abadi" panose="020B0604020104020204" pitchFamily="34" charset="0"/>
            </a:endParaRPr>
          </a:p>
          <a:p>
            <a:r>
              <a:rPr lang="en-GB" sz="1600" dirty="0">
                <a:latin typeface="Abadi" panose="020B0604020104020204" pitchFamily="34" charset="0"/>
              </a:rPr>
              <a:t>True Positives (Bottom-Right, 9): The model correctly predicted 9 instances where the booster landed.</a:t>
            </a:r>
          </a:p>
          <a:p>
            <a:endParaRPr lang="en-GB" sz="1600" dirty="0">
              <a:latin typeface="Abadi" panose="020B0604020104020204" pitchFamily="34" charset="0"/>
            </a:endParaRPr>
          </a:p>
          <a:p>
            <a:r>
              <a:rPr lang="en-GB" sz="1600" dirty="0">
                <a:latin typeface="Abadi" panose="020B0604020104020204" pitchFamily="34" charset="0"/>
              </a:rPr>
              <a:t>This confusion matrix shows that your model is performing reasonably well but tends to misclassify a few landings and non-landings. If the main goal is to maximize the prediction of successful landings, focusing on improving recall could help reduce the number of false negatives.</a:t>
            </a: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pic>
        <p:nvPicPr>
          <p:cNvPr id="5" name="Picture 4">
            <a:extLst>
              <a:ext uri="{FF2B5EF4-FFF2-40B4-BE49-F238E27FC236}">
                <a16:creationId xmlns:a16="http://schemas.microsoft.com/office/drawing/2014/main" id="{D72CE830-F26C-4FC5-DEF0-B3EE80A30D67}"/>
              </a:ext>
            </a:extLst>
          </p:cNvPr>
          <p:cNvPicPr>
            <a:picLocks noChangeAspect="1"/>
          </p:cNvPicPr>
          <p:nvPr/>
        </p:nvPicPr>
        <p:blipFill>
          <a:blip r:embed="rId3"/>
          <a:stretch>
            <a:fillRect/>
          </a:stretch>
        </p:blipFill>
        <p:spPr>
          <a:xfrm>
            <a:off x="770011" y="1557122"/>
            <a:ext cx="5349879" cy="3548277"/>
          </a:xfrm>
          <a:prstGeom prst="rect">
            <a:avLst/>
          </a:prstGeom>
        </p:spPr>
      </p:pic>
      <p:sp>
        <p:nvSpPr>
          <p:cNvPr id="8" name="Title 1">
            <a:extLst>
              <a:ext uri="{FF2B5EF4-FFF2-40B4-BE49-F238E27FC236}">
                <a16:creationId xmlns:a16="http://schemas.microsoft.com/office/drawing/2014/main" id="{CDA799F0-7236-7E98-6092-49F2AD12662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Accuracy of test data</a:t>
            </a:r>
          </a:p>
        </p:txBody>
      </p:sp>
    </p:spTree>
    <p:extLst>
      <p:ext uri="{BB962C8B-B14F-4D97-AF65-F5344CB8AC3E}">
        <p14:creationId xmlns:p14="http://schemas.microsoft.com/office/powerpoint/2010/main" val="10258682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dirty="0"/>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
        <p:nvSpPr>
          <p:cNvPr id="2" name="Content Placeholder 2">
            <a:extLst>
              <a:ext uri="{FF2B5EF4-FFF2-40B4-BE49-F238E27FC236}">
                <a16:creationId xmlns:a16="http://schemas.microsoft.com/office/drawing/2014/main" id="{F5B50CEF-E7B5-15A0-2F8D-8A06A1E2D5F9}"/>
              </a:ext>
            </a:extLst>
          </p:cNvPr>
          <p:cNvSpPr txBox="1">
            <a:spLocks/>
          </p:cNvSpPr>
          <p:nvPr/>
        </p:nvSpPr>
        <p:spPr>
          <a:xfrm>
            <a:off x="838200" y="1522737"/>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q"/>
            </a:pPr>
            <a:r>
              <a:rPr lang="en-GB" sz="1800" b="1" dirty="0">
                <a:latin typeface="Abadi" panose="020B0604020104020204" pitchFamily="34" charset="0"/>
              </a:rPr>
              <a:t>Flight Amount and Success Rate </a:t>
            </a:r>
            <a:r>
              <a:rPr lang="en-GB" sz="1800" dirty="0">
                <a:latin typeface="Abadi" panose="020B0604020104020204" pitchFamily="34" charset="0"/>
              </a:rPr>
              <a:t>– A positive correlation was identified between the number of launches at a site and the success rate, which suggests operational experience may contribute to better outcomes.</a:t>
            </a:r>
          </a:p>
          <a:p>
            <a:pPr>
              <a:lnSpc>
                <a:spcPct val="100000"/>
              </a:lnSpc>
              <a:buFont typeface="Wingdings" panose="05000000000000000000" pitchFamily="2" charset="2"/>
              <a:buChar char="q"/>
            </a:pPr>
            <a:r>
              <a:rPr lang="en-GB" sz="1800" b="1" dirty="0">
                <a:latin typeface="Abadi" panose="020B0604020104020204" pitchFamily="34" charset="0"/>
              </a:rPr>
              <a:t>Launch Success Rate Over Time </a:t>
            </a:r>
            <a:r>
              <a:rPr lang="en-GB" sz="1800" dirty="0">
                <a:latin typeface="Abadi" panose="020B0604020104020204" pitchFamily="34" charset="0"/>
              </a:rPr>
              <a:t>- The trend from 2013 to 2020 shows an increase in success rate, likely due to technological improvements, experience, and operational refinements over the years.</a:t>
            </a:r>
          </a:p>
          <a:p>
            <a:pPr>
              <a:lnSpc>
                <a:spcPct val="100000"/>
              </a:lnSpc>
              <a:buFont typeface="Wingdings" panose="05000000000000000000" pitchFamily="2" charset="2"/>
              <a:buChar char="q"/>
            </a:pPr>
            <a:r>
              <a:rPr lang="en-GB" sz="1800" b="1" dirty="0">
                <a:latin typeface="Abadi" panose="020B0604020104020204" pitchFamily="34" charset="0"/>
              </a:rPr>
              <a:t>Successful Orbits </a:t>
            </a:r>
            <a:r>
              <a:rPr lang="en-GB" sz="1800" dirty="0">
                <a:latin typeface="Abadi" panose="020B0604020104020204" pitchFamily="34" charset="0"/>
              </a:rPr>
              <a:t>- Specific orbits like ES-L1, GEO, HEO, SSO, and VLEO seem to have a higher success rate, possibly due to the familiarity with these missions and refined launch procedures for those orbits.</a:t>
            </a:r>
          </a:p>
          <a:p>
            <a:pPr>
              <a:lnSpc>
                <a:spcPct val="100000"/>
              </a:lnSpc>
              <a:buFont typeface="Wingdings" panose="05000000000000000000" pitchFamily="2" charset="2"/>
              <a:buChar char="q"/>
            </a:pPr>
            <a:r>
              <a:rPr lang="en-GB" sz="1800" b="1" dirty="0">
                <a:latin typeface="Abadi" panose="020B0604020104020204" pitchFamily="34" charset="0"/>
              </a:rPr>
              <a:t>Most Successful Launch Site </a:t>
            </a:r>
            <a:r>
              <a:rPr lang="en-GB" sz="1800" dirty="0">
                <a:latin typeface="Abadi" panose="020B0604020104020204" pitchFamily="34" charset="0"/>
              </a:rPr>
              <a:t>- KSC LC-39A being the most successful site is an important operational insight, as it indicates that this site is optimal for launches, possibly due to infrastructure, location, or other factors.</a:t>
            </a:r>
          </a:p>
          <a:p>
            <a:pPr>
              <a:lnSpc>
                <a:spcPct val="100000"/>
              </a:lnSpc>
              <a:buFont typeface="Wingdings" panose="05000000000000000000" pitchFamily="2" charset="2"/>
              <a:buChar char="q"/>
            </a:pPr>
            <a:r>
              <a:rPr lang="en-GB" sz="1800" b="1" dirty="0">
                <a:latin typeface="Abadi" panose="020B0604020104020204" pitchFamily="34" charset="0"/>
              </a:rPr>
              <a:t>Best Machine Learning Algorithm </a:t>
            </a:r>
            <a:r>
              <a:rPr lang="en-GB" sz="1800" dirty="0">
                <a:latin typeface="Abadi" panose="020B0604020104020204" pitchFamily="34" charset="0"/>
              </a:rPr>
              <a:t>- After evaluating the different classifiers, it appears the Decision Tree classifier performed the best, suggesting that it is well-suited for predicting launch success based on the available features.</a:t>
            </a:r>
          </a:p>
          <a:p>
            <a:pPr>
              <a:lnSpc>
                <a:spcPct val="100000"/>
              </a:lnSpc>
              <a:buFont typeface="Wingdings" panose="05000000000000000000" pitchFamily="2" charset="2"/>
              <a:buChar char="q"/>
            </a:pPr>
            <a:endParaRPr lang="en-GB" sz="1800" dirty="0">
              <a:latin typeface="Abadi" panose="020B0604020104020204" pitchFamily="34" charset="0"/>
            </a:endParaRPr>
          </a:p>
        </p:txBody>
      </p:sp>
      <p:sp>
        <p:nvSpPr>
          <p:cNvPr id="3" name="TextBox 2">
            <a:extLst>
              <a:ext uri="{FF2B5EF4-FFF2-40B4-BE49-F238E27FC236}">
                <a16:creationId xmlns:a16="http://schemas.microsoft.com/office/drawing/2014/main" id="{BB1AEEA5-F45C-FD7F-C4BD-4BB872302090}"/>
              </a:ext>
            </a:extLst>
          </p:cNvPr>
          <p:cNvSpPr txBox="1"/>
          <p:nvPr/>
        </p:nvSpPr>
        <p:spPr>
          <a:xfrm>
            <a:off x="838200" y="5842436"/>
            <a:ext cx="10515600" cy="584775"/>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lnSpc>
                <a:spcPct val="100000"/>
              </a:lnSpc>
              <a:spcBef>
                <a:spcPts val="1400"/>
              </a:spcBef>
            </a:pPr>
            <a:r>
              <a:rPr lang="en-GB" sz="1600" dirty="0">
                <a:solidFill>
                  <a:schemeClr val="bg1"/>
                </a:solidFill>
                <a:latin typeface="system-ui"/>
              </a:rPr>
              <a:t>These conclusions can be used to guide further exploration of launch site optimization, orbital success factors, and future machine learning tasks with a focus on improving predictive accuracy.</a:t>
            </a: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444476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q"/>
            </a:pPr>
            <a:r>
              <a:rPr lang="en-GB" sz="2400" b="0" i="0" u="none" strike="noStrike" baseline="0" dirty="0">
                <a:solidFill>
                  <a:schemeClr val="tx1"/>
                </a:solidFill>
                <a:latin typeface="IBM Plex Mono Text"/>
              </a:rPr>
              <a:t>Performed Data collection</a:t>
            </a:r>
          </a:p>
          <a:p>
            <a:pPr lvl="1">
              <a:lnSpc>
                <a:spcPct val="100000"/>
              </a:lnSpc>
              <a:buFont typeface="Courier New" panose="02070309020205020404" pitchFamily="49" charset="0"/>
              <a:buChar char="o"/>
            </a:pPr>
            <a:r>
              <a:rPr lang="en-GB" sz="2000" b="0" i="0" u="none" strike="noStrike" baseline="0" dirty="0">
                <a:solidFill>
                  <a:schemeClr val="tx1"/>
                </a:solidFill>
                <a:latin typeface="IBM Plex Mono Text"/>
              </a:rPr>
              <a:t>Performed by using SpaceX API and Wikipedia Web Scraping.</a:t>
            </a:r>
            <a:endParaRPr lang="en-GB" sz="2400" b="0" i="0" u="none" strike="noStrike" baseline="0" dirty="0">
              <a:solidFill>
                <a:schemeClr val="tx1"/>
              </a:solidFill>
              <a:latin typeface="IBM Plex Mono Text"/>
            </a:endParaRPr>
          </a:p>
          <a:p>
            <a:pPr>
              <a:lnSpc>
                <a:spcPct val="100000"/>
              </a:lnSpc>
              <a:buFont typeface="Wingdings" panose="05000000000000000000" pitchFamily="2" charset="2"/>
              <a:buChar char="q"/>
            </a:pPr>
            <a:r>
              <a:rPr lang="en-GB" sz="2400" b="0" i="0" u="none" strike="noStrike" baseline="0" dirty="0">
                <a:solidFill>
                  <a:schemeClr val="tx1"/>
                </a:solidFill>
                <a:latin typeface="IBM Plex Mono Text"/>
              </a:rPr>
              <a:t>Performed Data wrangling</a:t>
            </a:r>
          </a:p>
          <a:p>
            <a:pPr lvl="1">
              <a:lnSpc>
                <a:spcPct val="100000"/>
              </a:lnSpc>
              <a:buFont typeface="Courier New" panose="02070309020205020404" pitchFamily="49" charset="0"/>
              <a:buChar char="o"/>
            </a:pPr>
            <a:r>
              <a:rPr lang="en-GB" sz="2000" b="0" i="0" u="none" strike="noStrike" baseline="0" dirty="0">
                <a:solidFill>
                  <a:schemeClr val="tx1"/>
                </a:solidFill>
                <a:latin typeface="IBM Plex Mono Text"/>
              </a:rPr>
              <a:t>Data was processed using one-hot encoding for categorical features. Null values were replaced with mean and unwanted columns were cleaned.</a:t>
            </a:r>
            <a:endParaRPr lang="en-GB" sz="2400" b="0" i="0" u="none" strike="noStrike" baseline="0" dirty="0">
              <a:solidFill>
                <a:schemeClr val="tx1"/>
              </a:solidFill>
              <a:latin typeface="IBM Plex Mono Text"/>
            </a:endParaRPr>
          </a:p>
          <a:p>
            <a:pPr>
              <a:lnSpc>
                <a:spcPct val="100000"/>
              </a:lnSpc>
              <a:buFont typeface="Wingdings" panose="05000000000000000000" pitchFamily="2" charset="2"/>
              <a:buChar char="q"/>
            </a:pPr>
            <a:r>
              <a:rPr lang="en-GB" sz="2400" b="0" i="0" u="none" strike="noStrike" baseline="0" dirty="0">
                <a:solidFill>
                  <a:schemeClr val="tx1"/>
                </a:solidFill>
                <a:latin typeface="IBM Plex Mono Text"/>
              </a:rPr>
              <a:t>Performed exploratory data analysis (EDA) using visualization libraries and SQL</a:t>
            </a:r>
          </a:p>
          <a:p>
            <a:pPr>
              <a:lnSpc>
                <a:spcPct val="100000"/>
              </a:lnSpc>
              <a:buFont typeface="Wingdings" panose="05000000000000000000" pitchFamily="2" charset="2"/>
              <a:buChar char="q"/>
            </a:pPr>
            <a:r>
              <a:rPr lang="en-GB" sz="2400" b="0" i="0" u="none" strike="noStrike" baseline="0" dirty="0">
                <a:solidFill>
                  <a:schemeClr val="tx1"/>
                </a:solidFill>
                <a:latin typeface="IBM Plex Mono Text"/>
              </a:rPr>
              <a:t>Performed interactive visual analytics using Folium and Plotly Dash</a:t>
            </a:r>
          </a:p>
          <a:p>
            <a:pPr>
              <a:lnSpc>
                <a:spcPct val="100000"/>
              </a:lnSpc>
              <a:buFont typeface="Wingdings" panose="05000000000000000000" pitchFamily="2" charset="2"/>
              <a:buChar char="q"/>
            </a:pPr>
            <a:r>
              <a:rPr lang="en-GB" sz="2400" b="0" i="0" u="none" strike="noStrike" baseline="0" dirty="0">
                <a:solidFill>
                  <a:schemeClr val="tx1"/>
                </a:solidFill>
                <a:latin typeface="IBM Plex Mono Text"/>
              </a:rPr>
              <a:t>Performed predictive analysis using classification models </a:t>
            </a:r>
          </a:p>
          <a:p>
            <a:pPr lvl="1">
              <a:lnSpc>
                <a:spcPct val="100000"/>
              </a:lnSpc>
              <a:buFont typeface="Courier New" panose="02070309020205020404" pitchFamily="49" charset="0"/>
              <a:buChar char="o"/>
            </a:pPr>
            <a:r>
              <a:rPr lang="en-GB" sz="1800" b="0" i="0" u="none" strike="noStrike" baseline="0" dirty="0">
                <a:solidFill>
                  <a:schemeClr val="tx1"/>
                </a:solidFill>
                <a:latin typeface="IBM Plex Mono Text"/>
              </a:rPr>
              <a:t>Building, tun</a:t>
            </a:r>
            <a:r>
              <a:rPr lang="en-GB" sz="1800" dirty="0">
                <a:solidFill>
                  <a:schemeClr val="tx1"/>
                </a:solidFill>
                <a:latin typeface="IBM Plex Mono Text"/>
              </a:rPr>
              <a:t>ing and evaluating</a:t>
            </a:r>
            <a:r>
              <a:rPr lang="en-GB" sz="1800" b="0" i="0" u="none" strike="noStrike" baseline="0" dirty="0">
                <a:solidFill>
                  <a:schemeClr val="tx1"/>
                </a:solidFill>
                <a:latin typeface="IBM Plex Mono Text"/>
              </a:rPr>
              <a:t> classification models</a:t>
            </a:r>
            <a:endParaRPr lang="en-US" sz="2200" dirty="0">
              <a:solidFill>
                <a:schemeClr val="tx1"/>
              </a:solidFill>
              <a:latin typeface="Abadi"/>
            </a:endParaRPr>
          </a:p>
          <a:p>
            <a:pPr>
              <a:lnSpc>
                <a:spcPct val="100000"/>
              </a:lnSpc>
              <a:spcBef>
                <a:spcPts val="1400"/>
              </a:spcBef>
            </a:pPr>
            <a:endParaRPr lang="en-US" sz="2200" dirty="0">
              <a:solidFill>
                <a:schemeClr val="tx1"/>
              </a:solidFill>
              <a:latin typeface="Abadi"/>
            </a:endParaRPr>
          </a:p>
          <a:p>
            <a:pPr>
              <a:lnSpc>
                <a:spcPct val="100000"/>
              </a:lnSpc>
              <a:spcBef>
                <a:spcPts val="1400"/>
              </a:spcBef>
            </a:pPr>
            <a:endParaRPr lang="en-US" sz="2200" dirty="0">
              <a:solidFill>
                <a:schemeClr val="tx1"/>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4B7A622E-A1AD-1A11-66C4-0F275E35C720}"/>
              </a:ext>
            </a:extLst>
          </p:cNvPr>
          <p:cNvSpPr txBox="1">
            <a:spLocks noChangeArrowheads="1"/>
          </p:cNvSpPr>
          <p:nvPr/>
        </p:nvSpPr>
        <p:spPr bwMode="auto">
          <a:xfrm>
            <a:off x="7284069" y="1414391"/>
            <a:ext cx="4069436"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lnSpc>
                <a:spcPct val="100000"/>
              </a:lnSpc>
              <a:spcBef>
                <a:spcPct val="0"/>
              </a:spcBef>
              <a:spcAft>
                <a:spcPct val="0"/>
              </a:spcAft>
              <a:buFont typeface="Wingdings" panose="05000000000000000000" pitchFamily="2" charset="2"/>
              <a:buChar char="q"/>
            </a:pPr>
            <a:r>
              <a:rPr lang="en-US" altLang="en-US" sz="1600" dirty="0">
                <a:latin typeface="Abadi" panose="020B0604020104020204" pitchFamily="34" charset="0"/>
              </a:rPr>
              <a:t>Data collection involved gathering and measuring information on specific variables within a system, which allowed important questions to be answered and outcomes to be evaluated. The dataset was collected using a REST API and web scraping from Wikipedia.</a:t>
            </a:r>
          </a:p>
          <a:p>
            <a:pPr eaLnBrk="0" fontAlgn="base" hangingPunct="0">
              <a:lnSpc>
                <a:spcPct val="100000"/>
              </a:lnSpc>
              <a:spcBef>
                <a:spcPct val="0"/>
              </a:spcBef>
              <a:spcAft>
                <a:spcPct val="0"/>
              </a:spcAft>
              <a:buFont typeface="Wingdings" panose="05000000000000000000" pitchFamily="2" charset="2"/>
              <a:buChar char="q"/>
            </a:pPr>
            <a:endParaRPr lang="en-US" altLang="en-US" sz="1600" dirty="0">
              <a:latin typeface="Abadi" panose="020B0604020104020204" pitchFamily="34" charset="0"/>
            </a:endParaRPr>
          </a:p>
          <a:p>
            <a:pPr eaLnBrk="0" fontAlgn="base" hangingPunct="0">
              <a:lnSpc>
                <a:spcPct val="100000"/>
              </a:lnSpc>
              <a:spcBef>
                <a:spcPct val="0"/>
              </a:spcBef>
              <a:spcAft>
                <a:spcPct val="0"/>
              </a:spcAft>
              <a:buFont typeface="Wingdings" panose="05000000000000000000" pitchFamily="2" charset="2"/>
              <a:buChar char="q"/>
            </a:pPr>
            <a:r>
              <a:rPr lang="en-US" altLang="en-US" sz="1600" dirty="0">
                <a:latin typeface="Abadi" panose="020B0604020104020204" pitchFamily="34" charset="0"/>
              </a:rPr>
              <a:t>For the REST API, a GET request was sent, and the response was decoded as JSON and converted into a pandas dataframe using json_normalize(). </a:t>
            </a:r>
          </a:p>
          <a:p>
            <a:pPr eaLnBrk="0" fontAlgn="base" hangingPunct="0">
              <a:lnSpc>
                <a:spcPct val="100000"/>
              </a:lnSpc>
              <a:spcBef>
                <a:spcPct val="0"/>
              </a:spcBef>
              <a:spcAft>
                <a:spcPct val="0"/>
              </a:spcAft>
              <a:buFont typeface="Wingdings" panose="05000000000000000000" pitchFamily="2" charset="2"/>
              <a:buChar char="q"/>
            </a:pPr>
            <a:endParaRPr lang="en-US" altLang="en-US" sz="1600" dirty="0">
              <a:latin typeface="Abadi" panose="020B0604020104020204" pitchFamily="34" charset="0"/>
            </a:endParaRPr>
          </a:p>
          <a:p>
            <a:pPr eaLnBrk="0" fontAlgn="base" hangingPunct="0">
              <a:lnSpc>
                <a:spcPct val="100000"/>
              </a:lnSpc>
              <a:spcBef>
                <a:spcPct val="0"/>
              </a:spcBef>
              <a:spcAft>
                <a:spcPct val="0"/>
              </a:spcAft>
              <a:buFont typeface="Wingdings" panose="05000000000000000000" pitchFamily="2" charset="2"/>
              <a:buChar char="q"/>
            </a:pPr>
            <a:r>
              <a:rPr lang="en-US" altLang="en-US" sz="1600" dirty="0">
                <a:latin typeface="Abadi" panose="020B0604020104020204" pitchFamily="34" charset="0"/>
              </a:rPr>
              <a:t>The data was then cleaned, missing values were replaced with mean, and any gaps were filled as needed.</a:t>
            </a:r>
          </a:p>
          <a:p>
            <a:pPr eaLnBrk="0" fontAlgn="base" hangingPunct="0">
              <a:lnSpc>
                <a:spcPct val="100000"/>
              </a:lnSpc>
              <a:spcBef>
                <a:spcPct val="0"/>
              </a:spcBef>
              <a:spcAft>
                <a:spcPct val="0"/>
              </a:spcAft>
              <a:buFont typeface="Wingdings" panose="05000000000000000000" pitchFamily="2" charset="2"/>
              <a:buChar char="q"/>
            </a:pPr>
            <a:endParaRPr lang="en-US" altLang="en-US" sz="1600" dirty="0">
              <a:latin typeface="Abadi" panose="020B0604020104020204" pitchFamily="34" charset="0"/>
            </a:endParaRPr>
          </a:p>
          <a:p>
            <a:pPr eaLnBrk="0" fontAlgn="base" hangingPunct="0">
              <a:lnSpc>
                <a:spcPct val="100000"/>
              </a:lnSpc>
              <a:spcBef>
                <a:spcPct val="0"/>
              </a:spcBef>
              <a:spcAft>
                <a:spcPct val="0"/>
              </a:spcAft>
              <a:buFont typeface="Wingdings" panose="05000000000000000000" pitchFamily="2" charset="2"/>
              <a:buChar char="q"/>
            </a:pPr>
            <a:r>
              <a:rPr lang="en-US" altLang="en-US" sz="1600" dirty="0">
                <a:latin typeface="Abadi" panose="020B0604020104020204" pitchFamily="34" charset="0"/>
              </a:rPr>
              <a:t>Finally, the data was exported into a csv file.</a:t>
            </a:r>
          </a:p>
          <a:p>
            <a:pPr eaLnBrk="0" fontAlgn="base" hangingPunct="0">
              <a:lnSpc>
                <a:spcPct val="100000"/>
              </a:lnSpc>
              <a:spcBef>
                <a:spcPct val="0"/>
              </a:spcBef>
              <a:spcAft>
                <a:spcPct val="0"/>
              </a:spcAft>
              <a:buFont typeface="Wingdings" panose="05000000000000000000" pitchFamily="2" charset="2"/>
              <a:buChar char="q"/>
            </a:pPr>
            <a:endParaRPr lang="en-US" altLang="en-US" sz="1600" dirty="0">
              <a:latin typeface="Abadi" panose="020B0604020104020204" pitchFamily="34" charset="0"/>
            </a:endParaRPr>
          </a:p>
        </p:txBody>
      </p:sp>
      <p:grpSp>
        <p:nvGrpSpPr>
          <p:cNvPr id="7" name="Group 6">
            <a:extLst>
              <a:ext uri="{FF2B5EF4-FFF2-40B4-BE49-F238E27FC236}">
                <a16:creationId xmlns:a16="http://schemas.microsoft.com/office/drawing/2014/main" id="{626D722B-6554-1177-CE19-7809F444A52F}"/>
              </a:ext>
            </a:extLst>
          </p:cNvPr>
          <p:cNvGrpSpPr/>
          <p:nvPr/>
        </p:nvGrpSpPr>
        <p:grpSpPr>
          <a:xfrm>
            <a:off x="839201" y="1489318"/>
            <a:ext cx="5161547" cy="4760131"/>
            <a:chOff x="1013476" y="1702206"/>
            <a:chExt cx="3394405" cy="3151901"/>
          </a:xfrm>
        </p:grpSpPr>
        <p:pic>
          <p:nvPicPr>
            <p:cNvPr id="8" name="Picture 7">
              <a:extLst>
                <a:ext uri="{FF2B5EF4-FFF2-40B4-BE49-F238E27FC236}">
                  <a16:creationId xmlns:a16="http://schemas.microsoft.com/office/drawing/2014/main" id="{BE3E1A39-C9C7-72CE-7043-CDD7116FD7B2}"/>
                </a:ext>
              </a:extLst>
            </p:cNvPr>
            <p:cNvPicPr>
              <a:picLocks noChangeAspect="1"/>
            </p:cNvPicPr>
            <p:nvPr/>
          </p:nvPicPr>
          <p:blipFill>
            <a:blip r:embed="rId4"/>
            <a:stretch>
              <a:fillRect/>
            </a:stretch>
          </p:blipFill>
          <p:spPr>
            <a:xfrm>
              <a:off x="1013476" y="1702206"/>
              <a:ext cx="2430622" cy="474592"/>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8FF9E148-B7CF-59D0-5F71-486F98AB9EE3}"/>
                </a:ext>
              </a:extLst>
            </p:cNvPr>
            <p:cNvPicPr>
              <a:picLocks noChangeAspect="1"/>
            </p:cNvPicPr>
            <p:nvPr/>
          </p:nvPicPr>
          <p:blipFill>
            <a:blip r:embed="rId5"/>
            <a:stretch>
              <a:fillRect/>
            </a:stretch>
          </p:blipFill>
          <p:spPr>
            <a:xfrm>
              <a:off x="1023943" y="2213251"/>
              <a:ext cx="3383938" cy="1811181"/>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00E88CBD-108B-0022-CC70-28511DC6E19E}"/>
                </a:ext>
              </a:extLst>
            </p:cNvPr>
            <p:cNvPicPr>
              <a:picLocks noChangeAspect="1"/>
            </p:cNvPicPr>
            <p:nvPr/>
          </p:nvPicPr>
          <p:blipFill>
            <a:blip r:embed="rId6"/>
            <a:stretch>
              <a:fillRect/>
            </a:stretch>
          </p:blipFill>
          <p:spPr>
            <a:xfrm>
              <a:off x="1023943" y="4129898"/>
              <a:ext cx="2694605" cy="148450"/>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56AB64E3-C1E1-F20B-65B6-E7D07E23E58D}"/>
                </a:ext>
              </a:extLst>
            </p:cNvPr>
            <p:cNvPicPr>
              <a:picLocks noChangeAspect="1"/>
            </p:cNvPicPr>
            <p:nvPr/>
          </p:nvPicPr>
          <p:blipFill>
            <a:blip r:embed="rId7"/>
            <a:stretch>
              <a:fillRect/>
            </a:stretch>
          </p:blipFill>
          <p:spPr>
            <a:xfrm>
              <a:off x="1013476" y="4287592"/>
              <a:ext cx="2235053" cy="365073"/>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7B65B6C3-CA7B-3518-FB83-0822972843A0}"/>
                </a:ext>
              </a:extLst>
            </p:cNvPr>
            <p:cNvPicPr>
              <a:picLocks noChangeAspect="1"/>
            </p:cNvPicPr>
            <p:nvPr/>
          </p:nvPicPr>
          <p:blipFill>
            <a:blip r:embed="rId8"/>
            <a:stretch>
              <a:fillRect/>
            </a:stretch>
          </p:blipFill>
          <p:spPr>
            <a:xfrm>
              <a:off x="1013476" y="4671246"/>
              <a:ext cx="1937342" cy="182861"/>
            </a:xfrm>
            <a:prstGeom prst="rect">
              <a:avLst/>
            </a:prstGeom>
            <a:ln>
              <a:noFill/>
            </a:ln>
            <a:effectLst>
              <a:outerShdw blurRad="292100" dist="139700" dir="2700000" algn="tl" rotWithShape="0">
                <a:srgbClr val="333333">
                  <a:alpha val="65000"/>
                </a:srgbClr>
              </a:outerShdw>
            </a:effectLst>
          </p:spPr>
        </p:pic>
      </p:grpSp>
      <p:sp>
        <p:nvSpPr>
          <p:cNvPr id="13" name="Right Bracket 12">
            <a:extLst>
              <a:ext uri="{FF2B5EF4-FFF2-40B4-BE49-F238E27FC236}">
                <a16:creationId xmlns:a16="http://schemas.microsoft.com/office/drawing/2014/main" id="{59E0B8CE-593F-1AAE-D13D-A00BAA61136F}"/>
              </a:ext>
            </a:extLst>
          </p:cNvPr>
          <p:cNvSpPr/>
          <p:nvPr/>
        </p:nvSpPr>
        <p:spPr>
          <a:xfrm>
            <a:off x="6155506" y="1489319"/>
            <a:ext cx="236225" cy="716748"/>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4" name="Right Bracket 13">
            <a:extLst>
              <a:ext uri="{FF2B5EF4-FFF2-40B4-BE49-F238E27FC236}">
                <a16:creationId xmlns:a16="http://schemas.microsoft.com/office/drawing/2014/main" id="{CA62DE9E-BF3F-D41A-C71C-B3A30355F064}"/>
              </a:ext>
            </a:extLst>
          </p:cNvPr>
          <p:cNvSpPr/>
          <p:nvPr/>
        </p:nvSpPr>
        <p:spPr>
          <a:xfrm>
            <a:off x="6153610" y="2206065"/>
            <a:ext cx="236225" cy="279037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5" name="Right Bracket 14">
            <a:extLst>
              <a:ext uri="{FF2B5EF4-FFF2-40B4-BE49-F238E27FC236}">
                <a16:creationId xmlns:a16="http://schemas.microsoft.com/office/drawing/2014/main" id="{628EEF67-7E10-4518-97DD-B4098C5E887A}"/>
              </a:ext>
            </a:extLst>
          </p:cNvPr>
          <p:cNvSpPr/>
          <p:nvPr/>
        </p:nvSpPr>
        <p:spPr>
          <a:xfrm>
            <a:off x="6155506" y="5010008"/>
            <a:ext cx="236225" cy="828817"/>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cxnSp>
        <p:nvCxnSpPr>
          <p:cNvPr id="16" name="Straight Arrow Connector 15">
            <a:extLst>
              <a:ext uri="{FF2B5EF4-FFF2-40B4-BE49-F238E27FC236}">
                <a16:creationId xmlns:a16="http://schemas.microsoft.com/office/drawing/2014/main" id="{A0DAEA29-4E92-0902-1DFB-4D6701274309}"/>
              </a:ext>
            </a:extLst>
          </p:cNvPr>
          <p:cNvCxnSpPr>
            <a:cxnSpLocks/>
          </p:cNvCxnSpPr>
          <p:nvPr/>
        </p:nvCxnSpPr>
        <p:spPr>
          <a:xfrm flipV="1">
            <a:off x="6391731" y="1550133"/>
            <a:ext cx="963586" cy="297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5652344-2FA9-B942-C09A-CEABE093B966}"/>
              </a:ext>
            </a:extLst>
          </p:cNvPr>
          <p:cNvCxnSpPr>
            <a:cxnSpLocks/>
          </p:cNvCxnSpPr>
          <p:nvPr/>
        </p:nvCxnSpPr>
        <p:spPr>
          <a:xfrm flipV="1">
            <a:off x="6391731" y="3536385"/>
            <a:ext cx="965482" cy="154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E3D8B9A-79F5-76B2-37F5-CC83D1E79D61}"/>
              </a:ext>
            </a:extLst>
          </p:cNvPr>
          <p:cNvCxnSpPr>
            <a:cxnSpLocks/>
            <a:stCxn id="15" idx="2"/>
          </p:cNvCxnSpPr>
          <p:nvPr/>
        </p:nvCxnSpPr>
        <p:spPr>
          <a:xfrm flipV="1">
            <a:off x="6391731" y="4733925"/>
            <a:ext cx="963586" cy="6904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EE8B22-1651-E9C7-387D-E004901CC840}"/>
              </a:ext>
            </a:extLst>
          </p:cNvPr>
          <p:cNvCxnSpPr>
            <a:cxnSpLocks/>
            <a:stCxn id="20" idx="2"/>
          </p:cNvCxnSpPr>
          <p:nvPr/>
        </p:nvCxnSpPr>
        <p:spPr>
          <a:xfrm flipV="1">
            <a:off x="6391731" y="5700500"/>
            <a:ext cx="963586" cy="350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ight Bracket 19">
            <a:extLst>
              <a:ext uri="{FF2B5EF4-FFF2-40B4-BE49-F238E27FC236}">
                <a16:creationId xmlns:a16="http://schemas.microsoft.com/office/drawing/2014/main" id="{981C07B7-203A-A6F7-1839-2249E42ACEB3}"/>
              </a:ext>
            </a:extLst>
          </p:cNvPr>
          <p:cNvSpPr/>
          <p:nvPr/>
        </p:nvSpPr>
        <p:spPr>
          <a:xfrm>
            <a:off x="6155506" y="5852396"/>
            <a:ext cx="236225" cy="397054"/>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1" name="TextBox 20">
            <a:extLst>
              <a:ext uri="{FF2B5EF4-FFF2-40B4-BE49-F238E27FC236}">
                <a16:creationId xmlns:a16="http://schemas.microsoft.com/office/drawing/2014/main" id="{75EF4085-CD64-31C4-7B11-E89209DFEDC9}"/>
              </a:ext>
            </a:extLst>
          </p:cNvPr>
          <p:cNvSpPr txBox="1"/>
          <p:nvPr/>
        </p:nvSpPr>
        <p:spPr>
          <a:xfrm>
            <a:off x="507191" y="6596390"/>
            <a:ext cx="11177618" cy="261610"/>
          </a:xfrm>
          <a:prstGeom prst="rect">
            <a:avLst/>
          </a:prstGeom>
          <a:noFill/>
        </p:spPr>
        <p:txBody>
          <a:bodyPr wrap="square">
            <a:spAutoFit/>
          </a:bodyPr>
          <a:lstStyle/>
          <a:p>
            <a:pPr algn="ctr"/>
            <a:r>
              <a:rPr lang="en-GB" sz="1100" i="1" dirty="0">
                <a:solidFill>
                  <a:schemeClr val="bg1">
                    <a:lumMod val="50000"/>
                  </a:schemeClr>
                </a:solidFill>
              </a:rPr>
              <a:t>GitHub URL for notebook: https://github.com/shalinimoorthy29/IBM-Data-Science-Capstone/blob/main/071_SpaceX_Data%20Collection%20API.ipynb</a:t>
            </a:r>
          </a:p>
        </p:txBody>
      </p:sp>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Rectangle 1">
            <a:extLst>
              <a:ext uri="{FF2B5EF4-FFF2-40B4-BE49-F238E27FC236}">
                <a16:creationId xmlns:a16="http://schemas.microsoft.com/office/drawing/2014/main" id="{67549A61-2B18-2017-2C7E-35DE878305AC}"/>
              </a:ext>
            </a:extLst>
          </p:cNvPr>
          <p:cNvSpPr txBox="1">
            <a:spLocks noChangeArrowheads="1"/>
          </p:cNvSpPr>
          <p:nvPr/>
        </p:nvSpPr>
        <p:spPr bwMode="auto">
          <a:xfrm>
            <a:off x="7314600" y="1716555"/>
            <a:ext cx="4029538"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lnSpc>
                <a:spcPct val="100000"/>
              </a:lnSpc>
              <a:spcBef>
                <a:spcPct val="0"/>
              </a:spcBef>
              <a:spcAft>
                <a:spcPct val="0"/>
              </a:spcAft>
              <a:buFont typeface="Wingdings" panose="05000000000000000000" pitchFamily="2" charset="2"/>
              <a:buChar char="q"/>
            </a:pPr>
            <a:r>
              <a:rPr lang="en-GB" altLang="en-US" sz="1600" dirty="0">
                <a:latin typeface="Abadi" panose="020B0604020104020204" pitchFamily="34" charset="0"/>
              </a:rPr>
              <a:t>Performed a HTTP GET method to request the Falcon9 Launch HTML page, as an HTTP response.</a:t>
            </a:r>
          </a:p>
          <a:p>
            <a:pPr eaLnBrk="0" fontAlgn="base" hangingPunct="0">
              <a:lnSpc>
                <a:spcPct val="100000"/>
              </a:lnSpc>
              <a:spcBef>
                <a:spcPct val="0"/>
              </a:spcBef>
              <a:spcAft>
                <a:spcPct val="0"/>
              </a:spcAft>
              <a:buFont typeface="Wingdings" panose="05000000000000000000" pitchFamily="2" charset="2"/>
              <a:buChar char="q"/>
            </a:pPr>
            <a:endParaRPr lang="en-GB" altLang="en-US" sz="1600" dirty="0">
              <a:latin typeface="Abadi" panose="020B0604020104020204" pitchFamily="34" charset="0"/>
            </a:endParaRPr>
          </a:p>
          <a:p>
            <a:pPr eaLnBrk="0" fontAlgn="base" hangingPunct="0">
              <a:lnSpc>
                <a:spcPct val="100000"/>
              </a:lnSpc>
              <a:spcBef>
                <a:spcPct val="0"/>
              </a:spcBef>
              <a:spcAft>
                <a:spcPct val="0"/>
              </a:spcAft>
              <a:buFont typeface="Wingdings" panose="05000000000000000000" pitchFamily="2" charset="2"/>
              <a:buChar char="q"/>
            </a:pPr>
            <a:r>
              <a:rPr lang="en-GB" altLang="en-US" sz="1600" dirty="0">
                <a:latin typeface="Abadi" panose="020B0604020104020204" pitchFamily="34" charset="0"/>
              </a:rPr>
              <a:t>Created a BeautifulSoup object using the HTML parser</a:t>
            </a:r>
          </a:p>
          <a:p>
            <a:pPr eaLnBrk="0" fontAlgn="base" hangingPunct="0">
              <a:lnSpc>
                <a:spcPct val="100000"/>
              </a:lnSpc>
              <a:spcBef>
                <a:spcPct val="0"/>
              </a:spcBef>
              <a:spcAft>
                <a:spcPct val="0"/>
              </a:spcAft>
              <a:buFont typeface="Wingdings" panose="05000000000000000000" pitchFamily="2" charset="2"/>
              <a:buChar char="q"/>
            </a:pPr>
            <a:endParaRPr lang="en-GB" altLang="en-US" sz="1600" dirty="0">
              <a:latin typeface="Abadi" panose="020B0604020104020204" pitchFamily="34" charset="0"/>
            </a:endParaRPr>
          </a:p>
          <a:p>
            <a:pPr eaLnBrk="0" fontAlgn="base" hangingPunct="0">
              <a:lnSpc>
                <a:spcPct val="100000"/>
              </a:lnSpc>
              <a:spcBef>
                <a:spcPct val="0"/>
              </a:spcBef>
              <a:spcAft>
                <a:spcPct val="0"/>
              </a:spcAft>
              <a:buFont typeface="Wingdings" panose="05000000000000000000" pitchFamily="2" charset="2"/>
              <a:buChar char="q"/>
            </a:pPr>
            <a:r>
              <a:rPr lang="en-GB" altLang="en-US" sz="1600" dirty="0">
                <a:latin typeface="Abadi" panose="020B0604020104020204" pitchFamily="34" charset="0"/>
              </a:rPr>
              <a:t>Extracted all column/variable names from the HTML table header</a:t>
            </a:r>
            <a:endParaRPr lang="en-US" altLang="en-US" sz="1600" dirty="0">
              <a:latin typeface="Abadi" panose="020B0604020104020204" pitchFamily="34" charset="0"/>
            </a:endParaRPr>
          </a:p>
          <a:p>
            <a:pPr eaLnBrk="0" fontAlgn="base" hangingPunct="0">
              <a:lnSpc>
                <a:spcPct val="100000"/>
              </a:lnSpc>
              <a:spcBef>
                <a:spcPct val="0"/>
              </a:spcBef>
              <a:spcAft>
                <a:spcPct val="0"/>
              </a:spcAft>
              <a:buFont typeface="Wingdings" panose="05000000000000000000" pitchFamily="2" charset="2"/>
              <a:buChar char="q"/>
            </a:pPr>
            <a:endParaRPr lang="en-US" altLang="en-US" sz="1600" dirty="0">
              <a:latin typeface="Abadi" panose="020B0604020104020204" pitchFamily="34" charset="0"/>
            </a:endParaRPr>
          </a:p>
          <a:p>
            <a:pPr eaLnBrk="0" fontAlgn="base" hangingPunct="0">
              <a:lnSpc>
                <a:spcPct val="100000"/>
              </a:lnSpc>
              <a:spcBef>
                <a:spcPct val="0"/>
              </a:spcBef>
              <a:spcAft>
                <a:spcPct val="0"/>
              </a:spcAft>
              <a:buFont typeface="Wingdings" panose="05000000000000000000" pitchFamily="2" charset="2"/>
              <a:buChar char="q"/>
            </a:pPr>
            <a:r>
              <a:rPr lang="en-GB" altLang="en-US" sz="1600" dirty="0">
                <a:latin typeface="Abadi" panose="020B0604020104020204" pitchFamily="34" charset="0"/>
              </a:rPr>
              <a:t>Created an empty dictionary with keys from the extracted column names.</a:t>
            </a:r>
          </a:p>
          <a:p>
            <a:pPr eaLnBrk="0" fontAlgn="base" hangingPunct="0">
              <a:lnSpc>
                <a:spcPct val="100000"/>
              </a:lnSpc>
              <a:spcBef>
                <a:spcPct val="0"/>
              </a:spcBef>
              <a:spcAft>
                <a:spcPct val="0"/>
              </a:spcAft>
              <a:buFont typeface="Wingdings" panose="05000000000000000000" pitchFamily="2" charset="2"/>
              <a:buChar char="q"/>
            </a:pPr>
            <a:endParaRPr lang="en-GB" altLang="en-US" sz="1600" dirty="0">
              <a:latin typeface="Abadi" panose="020B0604020104020204" pitchFamily="34" charset="0"/>
            </a:endParaRPr>
          </a:p>
          <a:p>
            <a:pPr eaLnBrk="0" fontAlgn="base" hangingPunct="0">
              <a:lnSpc>
                <a:spcPct val="100000"/>
              </a:lnSpc>
              <a:spcBef>
                <a:spcPct val="0"/>
              </a:spcBef>
              <a:spcAft>
                <a:spcPct val="0"/>
              </a:spcAft>
              <a:buFont typeface="Wingdings" panose="05000000000000000000" pitchFamily="2" charset="2"/>
              <a:buChar char="q"/>
            </a:pPr>
            <a:r>
              <a:rPr lang="en-GB" altLang="en-US" sz="1600" dirty="0">
                <a:latin typeface="Abadi" panose="020B0604020104020204" pitchFamily="34" charset="0"/>
              </a:rPr>
              <a:t>This dictionary was then converted into a Pandas dataframe and </a:t>
            </a:r>
            <a:r>
              <a:rPr lang="en-US" altLang="en-US" sz="1600" dirty="0">
                <a:latin typeface="Abadi" panose="020B0604020104020204" pitchFamily="34" charset="0"/>
              </a:rPr>
              <a:t>data was exported to csv file.</a:t>
            </a:r>
          </a:p>
        </p:txBody>
      </p:sp>
      <p:grpSp>
        <p:nvGrpSpPr>
          <p:cNvPr id="7" name="Group 6">
            <a:extLst>
              <a:ext uri="{FF2B5EF4-FFF2-40B4-BE49-F238E27FC236}">
                <a16:creationId xmlns:a16="http://schemas.microsoft.com/office/drawing/2014/main" id="{F5726BAD-AF90-0D8E-77D5-96385F6E9A1E}"/>
              </a:ext>
            </a:extLst>
          </p:cNvPr>
          <p:cNvGrpSpPr/>
          <p:nvPr/>
        </p:nvGrpSpPr>
        <p:grpSpPr>
          <a:xfrm>
            <a:off x="847861" y="1463842"/>
            <a:ext cx="4973247" cy="4749902"/>
            <a:chOff x="847860" y="1471633"/>
            <a:chExt cx="4973247" cy="4749902"/>
          </a:xfrm>
        </p:grpSpPr>
        <p:pic>
          <p:nvPicPr>
            <p:cNvPr id="8" name="Picture 7">
              <a:extLst>
                <a:ext uri="{FF2B5EF4-FFF2-40B4-BE49-F238E27FC236}">
                  <a16:creationId xmlns:a16="http://schemas.microsoft.com/office/drawing/2014/main" id="{A174266A-C64F-8FE3-9C93-BAC9B2116FB9}"/>
                </a:ext>
              </a:extLst>
            </p:cNvPr>
            <p:cNvPicPr>
              <a:picLocks noChangeAspect="1"/>
            </p:cNvPicPr>
            <p:nvPr/>
          </p:nvPicPr>
          <p:blipFill>
            <a:blip r:embed="rId4"/>
            <a:stretch>
              <a:fillRect/>
            </a:stretch>
          </p:blipFill>
          <p:spPr>
            <a:xfrm>
              <a:off x="847860" y="1471633"/>
              <a:ext cx="4973247" cy="128568"/>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2CEA1C0-E419-BFB8-456F-847B9B5E813E}"/>
                </a:ext>
              </a:extLst>
            </p:cNvPr>
            <p:cNvPicPr>
              <a:picLocks noChangeAspect="1"/>
            </p:cNvPicPr>
            <p:nvPr/>
          </p:nvPicPr>
          <p:blipFill>
            <a:blip r:embed="rId5"/>
            <a:stretch>
              <a:fillRect/>
            </a:stretch>
          </p:blipFill>
          <p:spPr>
            <a:xfrm>
              <a:off x="847860" y="1631457"/>
              <a:ext cx="1618980" cy="111654"/>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68D6A3BA-ED0A-09FB-3D00-7273598576AD}"/>
                </a:ext>
              </a:extLst>
            </p:cNvPr>
            <p:cNvPicPr>
              <a:picLocks noChangeAspect="1"/>
            </p:cNvPicPr>
            <p:nvPr/>
          </p:nvPicPr>
          <p:blipFill>
            <a:blip r:embed="rId6"/>
            <a:stretch>
              <a:fillRect/>
            </a:stretch>
          </p:blipFill>
          <p:spPr>
            <a:xfrm>
              <a:off x="847860" y="1813740"/>
              <a:ext cx="3481786" cy="633581"/>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73447E93-3AEA-3D1F-7A43-56CA2F0EA4B7}"/>
                </a:ext>
              </a:extLst>
            </p:cNvPr>
            <p:cNvPicPr>
              <a:picLocks noChangeAspect="1"/>
            </p:cNvPicPr>
            <p:nvPr/>
          </p:nvPicPr>
          <p:blipFill>
            <a:blip r:embed="rId7"/>
            <a:stretch>
              <a:fillRect/>
            </a:stretch>
          </p:blipFill>
          <p:spPr>
            <a:xfrm>
              <a:off x="847860" y="2494894"/>
              <a:ext cx="1428480" cy="127924"/>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A82E3BC1-4D46-B22A-3380-35CF6D081045}"/>
                </a:ext>
              </a:extLst>
            </p:cNvPr>
            <p:cNvPicPr>
              <a:picLocks noChangeAspect="1"/>
            </p:cNvPicPr>
            <p:nvPr/>
          </p:nvPicPr>
          <p:blipFill>
            <a:blip r:embed="rId8"/>
            <a:stretch>
              <a:fillRect/>
            </a:stretch>
          </p:blipFill>
          <p:spPr>
            <a:xfrm>
              <a:off x="847861" y="2695192"/>
              <a:ext cx="3647940" cy="940404"/>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08125187-6210-B657-5973-D82846F0CBE7}"/>
                </a:ext>
              </a:extLst>
            </p:cNvPr>
            <p:cNvPicPr>
              <a:picLocks noChangeAspect="1"/>
            </p:cNvPicPr>
            <p:nvPr/>
          </p:nvPicPr>
          <p:blipFill>
            <a:blip r:embed="rId9"/>
            <a:stretch>
              <a:fillRect/>
            </a:stretch>
          </p:blipFill>
          <p:spPr>
            <a:xfrm>
              <a:off x="847861" y="3707970"/>
              <a:ext cx="2409690" cy="1628034"/>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63ED68F4-7660-E281-DF5B-75C3A3DFA415}"/>
                </a:ext>
              </a:extLst>
            </p:cNvPr>
            <p:cNvPicPr>
              <a:picLocks noChangeAspect="1"/>
            </p:cNvPicPr>
            <p:nvPr/>
          </p:nvPicPr>
          <p:blipFill>
            <a:blip r:embed="rId10"/>
            <a:srcRect b="62172"/>
            <a:stretch/>
          </p:blipFill>
          <p:spPr>
            <a:xfrm>
              <a:off x="847861" y="5408378"/>
              <a:ext cx="3466367" cy="430431"/>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F41A694E-A9A9-268A-017A-C59BCEFDB614}"/>
                </a:ext>
              </a:extLst>
            </p:cNvPr>
            <p:cNvPicPr>
              <a:picLocks noChangeAspect="1"/>
            </p:cNvPicPr>
            <p:nvPr/>
          </p:nvPicPr>
          <p:blipFill>
            <a:blip r:embed="rId11"/>
            <a:stretch>
              <a:fillRect/>
            </a:stretch>
          </p:blipFill>
          <p:spPr>
            <a:xfrm>
              <a:off x="847860" y="5910913"/>
              <a:ext cx="4076565" cy="139609"/>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A0E7E5B5-FD45-B3F2-28D5-E5C23E6E5818}"/>
                </a:ext>
              </a:extLst>
            </p:cNvPr>
            <p:cNvPicPr>
              <a:picLocks noChangeAspect="1"/>
            </p:cNvPicPr>
            <p:nvPr/>
          </p:nvPicPr>
          <p:blipFill>
            <a:blip r:embed="rId12"/>
            <a:stretch>
              <a:fillRect/>
            </a:stretch>
          </p:blipFill>
          <p:spPr>
            <a:xfrm>
              <a:off x="847861" y="6090699"/>
              <a:ext cx="2485890" cy="130836"/>
            </a:xfrm>
            <a:prstGeom prst="rect">
              <a:avLst/>
            </a:prstGeom>
            <a:ln>
              <a:noFill/>
            </a:ln>
            <a:effectLst>
              <a:outerShdw blurRad="292100" dist="139700" dir="2700000" algn="tl" rotWithShape="0">
                <a:srgbClr val="333333">
                  <a:alpha val="65000"/>
                </a:srgbClr>
              </a:outerShdw>
            </a:effectLst>
          </p:spPr>
        </p:pic>
      </p:grpSp>
      <p:sp>
        <p:nvSpPr>
          <p:cNvPr id="18" name="Right Bracket 17">
            <a:extLst>
              <a:ext uri="{FF2B5EF4-FFF2-40B4-BE49-F238E27FC236}">
                <a16:creationId xmlns:a16="http://schemas.microsoft.com/office/drawing/2014/main" id="{7CA1E94A-4785-F6D4-9982-B14997F5857B}"/>
              </a:ext>
            </a:extLst>
          </p:cNvPr>
          <p:cNvSpPr/>
          <p:nvPr/>
        </p:nvSpPr>
        <p:spPr>
          <a:xfrm>
            <a:off x="5944557" y="1403221"/>
            <a:ext cx="236225" cy="298984"/>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9" name="Right Bracket 18">
            <a:extLst>
              <a:ext uri="{FF2B5EF4-FFF2-40B4-BE49-F238E27FC236}">
                <a16:creationId xmlns:a16="http://schemas.microsoft.com/office/drawing/2014/main" id="{D378E1DC-2390-5450-38D0-0AD073BEED9A}"/>
              </a:ext>
            </a:extLst>
          </p:cNvPr>
          <p:cNvSpPr/>
          <p:nvPr/>
        </p:nvSpPr>
        <p:spPr>
          <a:xfrm>
            <a:off x="5944557" y="1713540"/>
            <a:ext cx="236225" cy="725990"/>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0" name="Right Bracket 19">
            <a:extLst>
              <a:ext uri="{FF2B5EF4-FFF2-40B4-BE49-F238E27FC236}">
                <a16:creationId xmlns:a16="http://schemas.microsoft.com/office/drawing/2014/main" id="{90EC0E56-05B1-F7B1-15AF-EEB426FB9AF2}"/>
              </a:ext>
            </a:extLst>
          </p:cNvPr>
          <p:cNvSpPr/>
          <p:nvPr/>
        </p:nvSpPr>
        <p:spPr>
          <a:xfrm>
            <a:off x="5953626" y="2439529"/>
            <a:ext cx="236225" cy="1258148"/>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1" name="Right Bracket 20">
            <a:extLst>
              <a:ext uri="{FF2B5EF4-FFF2-40B4-BE49-F238E27FC236}">
                <a16:creationId xmlns:a16="http://schemas.microsoft.com/office/drawing/2014/main" id="{18E2112D-CE2F-111E-2C78-0433A14D39D6}"/>
              </a:ext>
            </a:extLst>
          </p:cNvPr>
          <p:cNvSpPr/>
          <p:nvPr/>
        </p:nvSpPr>
        <p:spPr>
          <a:xfrm>
            <a:off x="5953626" y="3697677"/>
            <a:ext cx="236225" cy="2133341"/>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2" name="Right Bracket 21">
            <a:extLst>
              <a:ext uri="{FF2B5EF4-FFF2-40B4-BE49-F238E27FC236}">
                <a16:creationId xmlns:a16="http://schemas.microsoft.com/office/drawing/2014/main" id="{852BBE8A-CB59-6A68-73EC-8E042ACB2E4C}"/>
              </a:ext>
            </a:extLst>
          </p:cNvPr>
          <p:cNvSpPr/>
          <p:nvPr/>
        </p:nvSpPr>
        <p:spPr>
          <a:xfrm>
            <a:off x="5977888" y="5831019"/>
            <a:ext cx="211964" cy="430432"/>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cxnSp>
        <p:nvCxnSpPr>
          <p:cNvPr id="23" name="Straight Arrow Connector 22">
            <a:extLst>
              <a:ext uri="{FF2B5EF4-FFF2-40B4-BE49-F238E27FC236}">
                <a16:creationId xmlns:a16="http://schemas.microsoft.com/office/drawing/2014/main" id="{8CE40E3D-0A0F-207D-21EA-F5A3E278DCE3}"/>
              </a:ext>
            </a:extLst>
          </p:cNvPr>
          <p:cNvCxnSpPr>
            <a:cxnSpLocks/>
          </p:cNvCxnSpPr>
          <p:nvPr/>
        </p:nvCxnSpPr>
        <p:spPr>
          <a:xfrm>
            <a:off x="6189852" y="1559093"/>
            <a:ext cx="1201548" cy="285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474D201-934D-5179-3B4F-317F141B572F}"/>
              </a:ext>
            </a:extLst>
          </p:cNvPr>
          <p:cNvCxnSpPr>
            <a:cxnSpLocks/>
          </p:cNvCxnSpPr>
          <p:nvPr/>
        </p:nvCxnSpPr>
        <p:spPr>
          <a:xfrm>
            <a:off x="6180782" y="2045326"/>
            <a:ext cx="1210618" cy="723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85DC084-1647-00E7-5A9E-6F4CEA00F090}"/>
              </a:ext>
            </a:extLst>
          </p:cNvPr>
          <p:cNvCxnSpPr>
            <a:cxnSpLocks/>
          </p:cNvCxnSpPr>
          <p:nvPr/>
        </p:nvCxnSpPr>
        <p:spPr>
          <a:xfrm>
            <a:off x="6198920" y="3090300"/>
            <a:ext cx="1124749" cy="434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F2ECAA2-944A-C7E9-490D-AB707FD89149}"/>
              </a:ext>
            </a:extLst>
          </p:cNvPr>
          <p:cNvCxnSpPr>
            <a:cxnSpLocks/>
          </p:cNvCxnSpPr>
          <p:nvPr/>
        </p:nvCxnSpPr>
        <p:spPr>
          <a:xfrm flipV="1">
            <a:off x="6208880" y="5129275"/>
            <a:ext cx="1114789" cy="922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F47FA6F-34B1-ACA1-A685-B3FFFB49EBAD}"/>
              </a:ext>
            </a:extLst>
          </p:cNvPr>
          <p:cNvCxnSpPr>
            <a:cxnSpLocks/>
          </p:cNvCxnSpPr>
          <p:nvPr/>
        </p:nvCxnSpPr>
        <p:spPr>
          <a:xfrm flipV="1">
            <a:off x="6189852" y="4330159"/>
            <a:ext cx="1133817" cy="383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30935BF-3623-6B97-03F8-3440CFA49643}"/>
              </a:ext>
            </a:extLst>
          </p:cNvPr>
          <p:cNvSpPr txBox="1"/>
          <p:nvPr/>
        </p:nvSpPr>
        <p:spPr>
          <a:xfrm>
            <a:off x="507191" y="6596390"/>
            <a:ext cx="11177618" cy="261610"/>
          </a:xfrm>
          <a:prstGeom prst="rect">
            <a:avLst/>
          </a:prstGeom>
          <a:noFill/>
        </p:spPr>
        <p:txBody>
          <a:bodyPr wrap="square">
            <a:spAutoFit/>
          </a:bodyPr>
          <a:lstStyle/>
          <a:p>
            <a:pPr algn="ctr"/>
            <a:r>
              <a:rPr lang="en-GB" sz="1100" i="1" dirty="0">
                <a:solidFill>
                  <a:schemeClr val="bg1">
                    <a:lumMod val="50000"/>
                  </a:schemeClr>
                </a:solidFill>
              </a:rPr>
              <a:t>GitHub URL for notebook: https://github.com/shalinimoorthy29/IBM-Data-Science-Capstone/blob/main/072_SpaceX_Webscraping.ipynb</a:t>
            </a:r>
          </a:p>
        </p:txBody>
      </p:sp>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angle 1">
            <a:extLst>
              <a:ext uri="{FF2B5EF4-FFF2-40B4-BE49-F238E27FC236}">
                <a16:creationId xmlns:a16="http://schemas.microsoft.com/office/drawing/2014/main" id="{4DCF4006-9030-FB89-ED3C-F3B1B78F9610}"/>
              </a:ext>
            </a:extLst>
          </p:cNvPr>
          <p:cNvSpPr txBox="1">
            <a:spLocks noChangeArrowheads="1"/>
          </p:cNvSpPr>
          <p:nvPr/>
        </p:nvSpPr>
        <p:spPr bwMode="auto">
          <a:xfrm>
            <a:off x="7372664" y="1698501"/>
            <a:ext cx="4029538"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eaLnBrk="0" fontAlgn="base" hangingPunct="0">
              <a:lnSpc>
                <a:spcPct val="100000"/>
              </a:lnSpc>
              <a:spcBef>
                <a:spcPct val="0"/>
              </a:spcBef>
              <a:spcAft>
                <a:spcPct val="0"/>
              </a:spcAft>
              <a:buFont typeface="Wingdings" panose="05000000000000000000" pitchFamily="2" charset="2"/>
              <a:buChar char="q"/>
            </a:pPr>
            <a:r>
              <a:rPr lang="en-GB" altLang="en-US" sz="1400" dirty="0">
                <a:solidFill>
                  <a:schemeClr val="tx1"/>
                </a:solidFill>
                <a:latin typeface="Abadi" panose="020B0604020104020204" pitchFamily="34" charset="0"/>
              </a:rPr>
              <a:t>Exploratory data analysis (EDA) was performed to identify patterns in the data and determine the label for training supervised models. Firstly, the Space X dataset was loaded.</a:t>
            </a:r>
          </a:p>
          <a:p>
            <a:pPr eaLnBrk="0" fontAlgn="base" hangingPunct="0">
              <a:lnSpc>
                <a:spcPct val="100000"/>
              </a:lnSpc>
              <a:spcBef>
                <a:spcPct val="0"/>
              </a:spcBef>
              <a:spcAft>
                <a:spcPct val="0"/>
              </a:spcAft>
              <a:buFont typeface="Wingdings" panose="05000000000000000000" pitchFamily="2" charset="2"/>
              <a:buChar char="q"/>
            </a:pPr>
            <a:endParaRPr lang="en-GB" altLang="en-US" sz="1400" dirty="0">
              <a:solidFill>
                <a:schemeClr val="tx1"/>
              </a:solidFill>
              <a:latin typeface="Abadi" panose="020B0604020104020204" pitchFamily="34" charset="0"/>
            </a:endParaRPr>
          </a:p>
          <a:p>
            <a:pPr eaLnBrk="0" fontAlgn="base" hangingPunct="0">
              <a:lnSpc>
                <a:spcPct val="100000"/>
              </a:lnSpc>
              <a:spcBef>
                <a:spcPct val="0"/>
              </a:spcBef>
              <a:spcAft>
                <a:spcPct val="0"/>
              </a:spcAft>
              <a:buFont typeface="Wingdings" panose="05000000000000000000" pitchFamily="2" charset="2"/>
              <a:buChar char="q"/>
            </a:pPr>
            <a:endParaRPr lang="en-GB" altLang="en-US" sz="1400" dirty="0">
              <a:solidFill>
                <a:schemeClr val="tx1"/>
              </a:solidFill>
              <a:latin typeface="Abadi" panose="020B0604020104020204" pitchFamily="34" charset="0"/>
            </a:endParaRPr>
          </a:p>
          <a:p>
            <a:pPr eaLnBrk="0" fontAlgn="base" hangingPunct="0">
              <a:lnSpc>
                <a:spcPct val="100000"/>
              </a:lnSpc>
              <a:spcBef>
                <a:spcPct val="0"/>
              </a:spcBef>
              <a:spcAft>
                <a:spcPct val="0"/>
              </a:spcAft>
              <a:buFont typeface="Wingdings" panose="05000000000000000000" pitchFamily="2" charset="2"/>
              <a:buChar char="q"/>
            </a:pPr>
            <a:r>
              <a:rPr lang="en-GB" altLang="en-US" sz="1400" dirty="0">
                <a:solidFill>
                  <a:schemeClr val="tx1"/>
                </a:solidFill>
                <a:latin typeface="Abadi" panose="020B0604020104020204" pitchFamily="34" charset="0"/>
              </a:rPr>
              <a:t>Calculated the number of launches on each site, the data frame number and occurrence of each orbit as well as the number and occurrence of mission outcome of the orbits.</a:t>
            </a:r>
          </a:p>
          <a:p>
            <a:pPr eaLnBrk="0" fontAlgn="base" hangingPunct="0">
              <a:lnSpc>
                <a:spcPct val="100000"/>
              </a:lnSpc>
              <a:spcBef>
                <a:spcPct val="0"/>
              </a:spcBef>
              <a:spcAft>
                <a:spcPct val="0"/>
              </a:spcAft>
              <a:buFont typeface="Wingdings" panose="05000000000000000000" pitchFamily="2" charset="2"/>
              <a:buChar char="q"/>
            </a:pPr>
            <a:endParaRPr lang="en-GB" altLang="en-US" sz="1400" dirty="0">
              <a:solidFill>
                <a:schemeClr val="tx1"/>
              </a:solidFill>
              <a:latin typeface="Abadi" panose="020B0604020104020204" pitchFamily="34" charset="0"/>
            </a:endParaRPr>
          </a:p>
          <a:p>
            <a:pPr eaLnBrk="0" fontAlgn="base" hangingPunct="0">
              <a:lnSpc>
                <a:spcPct val="100000"/>
              </a:lnSpc>
              <a:spcBef>
                <a:spcPct val="0"/>
              </a:spcBef>
              <a:spcAft>
                <a:spcPct val="0"/>
              </a:spcAft>
              <a:buFont typeface="Wingdings" panose="05000000000000000000" pitchFamily="2" charset="2"/>
              <a:buChar char="q"/>
            </a:pPr>
            <a:endParaRPr lang="en-GB" altLang="en-US" sz="1400" dirty="0">
              <a:solidFill>
                <a:schemeClr val="tx1"/>
              </a:solidFill>
              <a:latin typeface="Abadi" panose="020B0604020104020204" pitchFamily="34" charset="0"/>
            </a:endParaRPr>
          </a:p>
          <a:p>
            <a:pPr eaLnBrk="0" fontAlgn="base" hangingPunct="0">
              <a:lnSpc>
                <a:spcPct val="100000"/>
              </a:lnSpc>
              <a:spcBef>
                <a:spcPct val="0"/>
              </a:spcBef>
              <a:spcAft>
                <a:spcPct val="0"/>
              </a:spcAft>
              <a:buFont typeface="Wingdings" panose="05000000000000000000" pitchFamily="2" charset="2"/>
              <a:buChar char="q"/>
            </a:pPr>
            <a:r>
              <a:rPr lang="en-GB" altLang="en-US" sz="1400" dirty="0">
                <a:solidFill>
                  <a:schemeClr val="tx1"/>
                </a:solidFill>
                <a:latin typeface="Abadi" panose="020B0604020104020204" pitchFamily="34" charset="0"/>
              </a:rPr>
              <a:t>Outcomes were converted into training labels, where 1 indicates the booster successfully landed and 0 means it was unsuccessful.</a:t>
            </a:r>
          </a:p>
          <a:p>
            <a:pPr eaLnBrk="0" fontAlgn="base" hangingPunct="0">
              <a:lnSpc>
                <a:spcPct val="100000"/>
              </a:lnSpc>
              <a:spcBef>
                <a:spcPct val="0"/>
              </a:spcBef>
              <a:spcAft>
                <a:spcPct val="0"/>
              </a:spcAft>
              <a:buFont typeface="Wingdings" panose="05000000000000000000" pitchFamily="2" charset="2"/>
              <a:buChar char="q"/>
            </a:pPr>
            <a:endParaRPr lang="en-GB" altLang="en-US" sz="1400" dirty="0">
              <a:solidFill>
                <a:schemeClr val="tx1"/>
              </a:solidFill>
              <a:latin typeface="Abadi" panose="020B0604020104020204" pitchFamily="34" charset="0"/>
            </a:endParaRPr>
          </a:p>
          <a:p>
            <a:pPr eaLnBrk="0" fontAlgn="base" hangingPunct="0">
              <a:lnSpc>
                <a:spcPct val="100000"/>
              </a:lnSpc>
              <a:spcBef>
                <a:spcPct val="0"/>
              </a:spcBef>
              <a:spcAft>
                <a:spcPct val="0"/>
              </a:spcAft>
              <a:buFont typeface="Wingdings" panose="05000000000000000000" pitchFamily="2" charset="2"/>
              <a:buChar char="q"/>
            </a:pPr>
            <a:endParaRPr lang="en-GB" altLang="en-US" sz="1400" dirty="0">
              <a:solidFill>
                <a:schemeClr val="tx1"/>
              </a:solidFill>
              <a:latin typeface="Abadi" panose="020B0604020104020204" pitchFamily="34" charset="0"/>
            </a:endParaRPr>
          </a:p>
          <a:p>
            <a:pPr eaLnBrk="0" fontAlgn="base" hangingPunct="0">
              <a:lnSpc>
                <a:spcPct val="100000"/>
              </a:lnSpc>
              <a:spcBef>
                <a:spcPct val="0"/>
              </a:spcBef>
              <a:spcAft>
                <a:spcPct val="0"/>
              </a:spcAft>
              <a:buFont typeface="Wingdings" panose="05000000000000000000" pitchFamily="2" charset="2"/>
              <a:buChar char="q"/>
            </a:pPr>
            <a:r>
              <a:rPr lang="en-GB" altLang="en-US" sz="1400" dirty="0">
                <a:solidFill>
                  <a:schemeClr val="tx1"/>
                </a:solidFill>
                <a:latin typeface="Abadi" panose="020B0604020104020204" pitchFamily="34" charset="0"/>
              </a:rPr>
              <a:t>Data was then exported into a csv file.</a:t>
            </a:r>
          </a:p>
        </p:txBody>
      </p:sp>
      <p:grpSp>
        <p:nvGrpSpPr>
          <p:cNvPr id="3" name="Group 2">
            <a:extLst>
              <a:ext uri="{FF2B5EF4-FFF2-40B4-BE49-F238E27FC236}">
                <a16:creationId xmlns:a16="http://schemas.microsoft.com/office/drawing/2014/main" id="{294F567D-5631-C1F9-760C-C41E3CDCF886}"/>
              </a:ext>
            </a:extLst>
          </p:cNvPr>
          <p:cNvGrpSpPr/>
          <p:nvPr/>
        </p:nvGrpSpPr>
        <p:grpSpPr>
          <a:xfrm>
            <a:off x="769034" y="1521205"/>
            <a:ext cx="5420302" cy="4679570"/>
            <a:chOff x="768265" y="1521205"/>
            <a:chExt cx="4481258" cy="3868854"/>
          </a:xfrm>
        </p:grpSpPr>
        <p:pic>
          <p:nvPicPr>
            <p:cNvPr id="6" name="Picture 5">
              <a:extLst>
                <a:ext uri="{FF2B5EF4-FFF2-40B4-BE49-F238E27FC236}">
                  <a16:creationId xmlns:a16="http://schemas.microsoft.com/office/drawing/2014/main" id="{705B361E-FC5B-1B13-3C24-4D553666FDE3}"/>
                </a:ext>
              </a:extLst>
            </p:cNvPr>
            <p:cNvPicPr>
              <a:picLocks noChangeAspect="1"/>
            </p:cNvPicPr>
            <p:nvPr/>
          </p:nvPicPr>
          <p:blipFill>
            <a:blip r:embed="rId3"/>
            <a:srcRect t="-1" r="31612" b="-1264"/>
            <a:stretch/>
          </p:blipFill>
          <p:spPr>
            <a:xfrm>
              <a:off x="782054" y="1521205"/>
              <a:ext cx="4467469" cy="251627"/>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AE2E3B9A-6E77-8CBB-364B-E1FBD439477C}"/>
                </a:ext>
              </a:extLst>
            </p:cNvPr>
            <p:cNvPicPr>
              <a:picLocks noChangeAspect="1"/>
            </p:cNvPicPr>
            <p:nvPr/>
          </p:nvPicPr>
          <p:blipFill>
            <a:blip r:embed="rId4"/>
            <a:stretch>
              <a:fillRect/>
            </a:stretch>
          </p:blipFill>
          <p:spPr>
            <a:xfrm>
              <a:off x="782052" y="1877144"/>
              <a:ext cx="1542048" cy="78896"/>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51544C0C-CE93-4CAD-3A66-8F30E696BF91}"/>
                </a:ext>
              </a:extLst>
            </p:cNvPr>
            <p:cNvPicPr>
              <a:picLocks noChangeAspect="1"/>
            </p:cNvPicPr>
            <p:nvPr/>
          </p:nvPicPr>
          <p:blipFill>
            <a:blip r:embed="rId5"/>
            <a:stretch>
              <a:fillRect/>
            </a:stretch>
          </p:blipFill>
          <p:spPr>
            <a:xfrm>
              <a:off x="768265" y="2010638"/>
              <a:ext cx="541923" cy="143007"/>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256CCF91-ACC6-32B4-AE68-AF0783582F6F}"/>
                </a:ext>
              </a:extLst>
            </p:cNvPr>
            <p:cNvPicPr>
              <a:picLocks noChangeAspect="1"/>
            </p:cNvPicPr>
            <p:nvPr/>
          </p:nvPicPr>
          <p:blipFill>
            <a:blip r:embed="rId6"/>
            <a:stretch>
              <a:fillRect/>
            </a:stretch>
          </p:blipFill>
          <p:spPr>
            <a:xfrm>
              <a:off x="782054" y="2334055"/>
              <a:ext cx="2561222" cy="584138"/>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9739E1DE-9BC1-8B5B-C18E-2ADE1F926646}"/>
                </a:ext>
              </a:extLst>
            </p:cNvPr>
            <p:cNvPicPr>
              <a:picLocks noChangeAspect="1"/>
            </p:cNvPicPr>
            <p:nvPr/>
          </p:nvPicPr>
          <p:blipFill>
            <a:blip r:embed="rId7"/>
            <a:stretch>
              <a:fillRect/>
            </a:stretch>
          </p:blipFill>
          <p:spPr>
            <a:xfrm>
              <a:off x="782052" y="2958958"/>
              <a:ext cx="2027823" cy="192180"/>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0267591F-4859-A501-8740-96E34200B96E}"/>
                </a:ext>
              </a:extLst>
            </p:cNvPr>
            <p:cNvPicPr>
              <a:picLocks noChangeAspect="1"/>
            </p:cNvPicPr>
            <p:nvPr/>
          </p:nvPicPr>
          <p:blipFill>
            <a:blip r:embed="rId8"/>
            <a:stretch>
              <a:fillRect/>
            </a:stretch>
          </p:blipFill>
          <p:spPr>
            <a:xfrm>
              <a:off x="782052" y="3197600"/>
              <a:ext cx="2446921" cy="256820"/>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6FD9F137-7B94-C144-70B3-FACA91AAA9C0}"/>
                </a:ext>
              </a:extLst>
            </p:cNvPr>
            <p:cNvPicPr>
              <a:picLocks noChangeAspect="1"/>
            </p:cNvPicPr>
            <p:nvPr/>
          </p:nvPicPr>
          <p:blipFill>
            <a:blip r:embed="rId9"/>
            <a:stretch>
              <a:fillRect/>
            </a:stretch>
          </p:blipFill>
          <p:spPr>
            <a:xfrm>
              <a:off x="782054" y="3636798"/>
              <a:ext cx="2675521" cy="268968"/>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BDEBE8D1-649E-B2B1-93B2-566D051D3982}"/>
                </a:ext>
              </a:extLst>
            </p:cNvPr>
            <p:cNvPicPr>
              <a:picLocks noChangeAspect="1"/>
            </p:cNvPicPr>
            <p:nvPr/>
          </p:nvPicPr>
          <p:blipFill>
            <a:blip r:embed="rId10"/>
            <a:stretch>
              <a:fillRect/>
            </a:stretch>
          </p:blipFill>
          <p:spPr>
            <a:xfrm>
              <a:off x="782052" y="3914615"/>
              <a:ext cx="2846973" cy="251627"/>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CD26C6E7-6B8C-501E-7367-668C0B30EC8F}"/>
                </a:ext>
              </a:extLst>
            </p:cNvPr>
            <p:cNvPicPr>
              <a:picLocks noChangeAspect="1"/>
            </p:cNvPicPr>
            <p:nvPr/>
          </p:nvPicPr>
          <p:blipFill>
            <a:blip r:embed="rId11"/>
            <a:stretch>
              <a:fillRect/>
            </a:stretch>
          </p:blipFill>
          <p:spPr>
            <a:xfrm>
              <a:off x="782052" y="4188284"/>
              <a:ext cx="3448769" cy="555635"/>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C766EC63-AB40-466A-112D-A3CFCBD17E6A}"/>
                </a:ext>
              </a:extLst>
            </p:cNvPr>
            <p:cNvPicPr>
              <a:picLocks noChangeAspect="1"/>
            </p:cNvPicPr>
            <p:nvPr/>
          </p:nvPicPr>
          <p:blipFill>
            <a:blip r:embed="rId12"/>
            <a:stretch>
              <a:fillRect/>
            </a:stretch>
          </p:blipFill>
          <p:spPr>
            <a:xfrm>
              <a:off x="768265" y="4790251"/>
              <a:ext cx="1180963" cy="210224"/>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379C416E-5EA9-3628-8498-51D4B4327917}"/>
                </a:ext>
              </a:extLst>
            </p:cNvPr>
            <p:cNvPicPr>
              <a:picLocks noChangeAspect="1"/>
            </p:cNvPicPr>
            <p:nvPr/>
          </p:nvPicPr>
          <p:blipFill>
            <a:blip r:embed="rId13"/>
            <a:stretch>
              <a:fillRect/>
            </a:stretch>
          </p:blipFill>
          <p:spPr>
            <a:xfrm>
              <a:off x="768265" y="5038706"/>
              <a:ext cx="1000844" cy="122406"/>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1F087FF6-D480-746A-67D7-E55DEA6B6B41}"/>
                </a:ext>
              </a:extLst>
            </p:cNvPr>
            <p:cNvPicPr>
              <a:picLocks noChangeAspect="1"/>
            </p:cNvPicPr>
            <p:nvPr/>
          </p:nvPicPr>
          <p:blipFill>
            <a:blip r:embed="rId14"/>
            <a:stretch>
              <a:fillRect/>
            </a:stretch>
          </p:blipFill>
          <p:spPr>
            <a:xfrm>
              <a:off x="779904" y="5277230"/>
              <a:ext cx="2467191" cy="112829"/>
            </a:xfrm>
            <a:prstGeom prst="rect">
              <a:avLst/>
            </a:prstGeom>
            <a:ln>
              <a:noFill/>
            </a:ln>
            <a:effectLst>
              <a:outerShdw blurRad="292100" dist="139700" dir="2700000" algn="tl" rotWithShape="0">
                <a:srgbClr val="333333">
                  <a:alpha val="65000"/>
                </a:srgbClr>
              </a:outerShdw>
            </a:effectLst>
          </p:spPr>
        </p:pic>
      </p:grpSp>
      <p:sp>
        <p:nvSpPr>
          <p:cNvPr id="19" name="Right Bracket 18">
            <a:extLst>
              <a:ext uri="{FF2B5EF4-FFF2-40B4-BE49-F238E27FC236}">
                <a16:creationId xmlns:a16="http://schemas.microsoft.com/office/drawing/2014/main" id="{D12C8043-256F-E966-B06D-4822515F8FFD}"/>
              </a:ext>
            </a:extLst>
          </p:cNvPr>
          <p:cNvSpPr/>
          <p:nvPr/>
        </p:nvSpPr>
        <p:spPr>
          <a:xfrm>
            <a:off x="6268090" y="1524118"/>
            <a:ext cx="236225" cy="76205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cxnSp>
        <p:nvCxnSpPr>
          <p:cNvPr id="20" name="Straight Arrow Connector 19">
            <a:extLst>
              <a:ext uri="{FF2B5EF4-FFF2-40B4-BE49-F238E27FC236}">
                <a16:creationId xmlns:a16="http://schemas.microsoft.com/office/drawing/2014/main" id="{68D32FC9-58A3-EBA5-7081-DC3EDAB1D648}"/>
              </a:ext>
            </a:extLst>
          </p:cNvPr>
          <p:cNvCxnSpPr>
            <a:cxnSpLocks/>
          </p:cNvCxnSpPr>
          <p:nvPr/>
        </p:nvCxnSpPr>
        <p:spPr>
          <a:xfrm flipV="1">
            <a:off x="6504315" y="1857214"/>
            <a:ext cx="868349" cy="41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ight Bracket 20">
            <a:extLst>
              <a:ext uri="{FF2B5EF4-FFF2-40B4-BE49-F238E27FC236}">
                <a16:creationId xmlns:a16="http://schemas.microsoft.com/office/drawing/2014/main" id="{DBF1057F-4ED0-D04C-3726-5C344BBE1001}"/>
              </a:ext>
            </a:extLst>
          </p:cNvPr>
          <p:cNvSpPr/>
          <p:nvPr/>
        </p:nvSpPr>
        <p:spPr>
          <a:xfrm>
            <a:off x="6268090" y="2505124"/>
            <a:ext cx="236225" cy="1354400"/>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cxnSp>
        <p:nvCxnSpPr>
          <p:cNvPr id="22" name="Straight Arrow Connector 21">
            <a:extLst>
              <a:ext uri="{FF2B5EF4-FFF2-40B4-BE49-F238E27FC236}">
                <a16:creationId xmlns:a16="http://schemas.microsoft.com/office/drawing/2014/main" id="{53279A95-8564-8318-5281-F4F52D56C496}"/>
              </a:ext>
            </a:extLst>
          </p:cNvPr>
          <p:cNvCxnSpPr>
            <a:cxnSpLocks/>
            <a:stCxn id="21" idx="2"/>
          </p:cNvCxnSpPr>
          <p:nvPr/>
        </p:nvCxnSpPr>
        <p:spPr>
          <a:xfrm flipV="1">
            <a:off x="6504315" y="3167679"/>
            <a:ext cx="868349" cy="14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ight Bracket 22">
            <a:extLst>
              <a:ext uri="{FF2B5EF4-FFF2-40B4-BE49-F238E27FC236}">
                <a16:creationId xmlns:a16="http://schemas.microsoft.com/office/drawing/2014/main" id="{2F6DED0E-3606-B3B8-F4A0-526AA697F0AE}"/>
              </a:ext>
            </a:extLst>
          </p:cNvPr>
          <p:cNvSpPr/>
          <p:nvPr/>
        </p:nvSpPr>
        <p:spPr>
          <a:xfrm>
            <a:off x="6271708" y="4078477"/>
            <a:ext cx="236225" cy="1845375"/>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cxnSp>
        <p:nvCxnSpPr>
          <p:cNvPr id="24" name="Straight Arrow Connector 23">
            <a:extLst>
              <a:ext uri="{FF2B5EF4-FFF2-40B4-BE49-F238E27FC236}">
                <a16:creationId xmlns:a16="http://schemas.microsoft.com/office/drawing/2014/main" id="{9646B3B7-B9C8-10CA-1964-3CD28DA56292}"/>
              </a:ext>
            </a:extLst>
          </p:cNvPr>
          <p:cNvCxnSpPr>
            <a:cxnSpLocks/>
          </p:cNvCxnSpPr>
          <p:nvPr/>
        </p:nvCxnSpPr>
        <p:spPr>
          <a:xfrm flipV="1">
            <a:off x="6504314" y="4451254"/>
            <a:ext cx="868350" cy="564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ight Bracket 24">
            <a:extLst>
              <a:ext uri="{FF2B5EF4-FFF2-40B4-BE49-F238E27FC236}">
                <a16:creationId xmlns:a16="http://schemas.microsoft.com/office/drawing/2014/main" id="{7999784F-3D7D-790D-A6FE-583A013D216C}"/>
              </a:ext>
            </a:extLst>
          </p:cNvPr>
          <p:cNvSpPr/>
          <p:nvPr/>
        </p:nvSpPr>
        <p:spPr>
          <a:xfrm>
            <a:off x="6302378" y="5923852"/>
            <a:ext cx="205556" cy="27692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cxnSp>
        <p:nvCxnSpPr>
          <p:cNvPr id="26" name="Straight Arrow Connector 25">
            <a:extLst>
              <a:ext uri="{FF2B5EF4-FFF2-40B4-BE49-F238E27FC236}">
                <a16:creationId xmlns:a16="http://schemas.microsoft.com/office/drawing/2014/main" id="{2509E2CE-2911-298A-65C7-6DFC2CC32C8A}"/>
              </a:ext>
            </a:extLst>
          </p:cNvPr>
          <p:cNvCxnSpPr>
            <a:cxnSpLocks/>
          </p:cNvCxnSpPr>
          <p:nvPr/>
        </p:nvCxnSpPr>
        <p:spPr>
          <a:xfrm flipV="1">
            <a:off x="6504315" y="5509073"/>
            <a:ext cx="868349" cy="559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61C105B-0C8A-3E85-E9CD-22CC9FFE3BF1}"/>
              </a:ext>
            </a:extLst>
          </p:cNvPr>
          <p:cNvSpPr txBox="1"/>
          <p:nvPr/>
        </p:nvSpPr>
        <p:spPr>
          <a:xfrm>
            <a:off x="507191" y="6596390"/>
            <a:ext cx="11177618" cy="261610"/>
          </a:xfrm>
          <a:prstGeom prst="rect">
            <a:avLst/>
          </a:prstGeom>
          <a:noFill/>
        </p:spPr>
        <p:txBody>
          <a:bodyPr wrap="square">
            <a:spAutoFit/>
          </a:bodyPr>
          <a:lstStyle/>
          <a:p>
            <a:pPr algn="ctr"/>
            <a:r>
              <a:rPr lang="en-GB" sz="1100" i="1" dirty="0">
                <a:solidFill>
                  <a:schemeClr val="bg1">
                    <a:lumMod val="50000"/>
                  </a:schemeClr>
                </a:solidFill>
              </a:rPr>
              <a:t>GitHub URL for notebook: https://github.com/shalinimoorthy29/IBM-Data-Science-Capstone/blob/main/073_SpaceX_Data%20Wrangling.ipynb</a:t>
            </a:r>
          </a:p>
        </p:txBody>
      </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purl.org/dc/dcmitype/"/>
    <ds:schemaRef ds:uri="http://schemas.microsoft.com/office/2006/metadata/properties"/>
    <ds:schemaRef ds:uri="http://www.w3.org/XML/1998/namespace"/>
    <ds:schemaRef ds:uri="http://purl.org/dc/elements/1.1/"/>
    <ds:schemaRef ds:uri="http://schemas.microsoft.com/office/2006/documentManagement/types"/>
    <ds:schemaRef ds:uri="f80a141d-92ca-4d3d-9308-f7e7b1d44ce8"/>
    <ds:schemaRef ds:uri="http://purl.org/dc/terms/"/>
    <ds:schemaRef ds:uri="155be751-a274-42e8-93fb-f39d3b9bccc8"/>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166</TotalTime>
  <Words>3035</Words>
  <Application>Microsoft Office PowerPoint</Application>
  <PresentationFormat>Widescreen</PresentationFormat>
  <Paragraphs>285</Paragraphs>
  <Slides>47</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47</vt:i4>
      </vt:variant>
    </vt:vector>
  </HeadingPairs>
  <TitlesOfParts>
    <vt:vector size="57" baseType="lpstr">
      <vt:lpstr>Abadi</vt:lpstr>
      <vt:lpstr>Arial</vt:lpstr>
      <vt:lpstr>Calibri</vt:lpstr>
      <vt:lpstr>Courier New</vt:lpstr>
      <vt:lpstr>Helvetica Neue</vt:lpstr>
      <vt:lpstr>IBM Plex Mono SemiBold</vt:lpstr>
      <vt:lpstr>IBM Plex Mono Text</vt:lpstr>
      <vt:lpstr>system-ui</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Shalini Sankar</cp:lastModifiedBy>
  <cp:revision>225</cp:revision>
  <dcterms:created xsi:type="dcterms:W3CDTF">2021-04-29T18:58:34Z</dcterms:created>
  <dcterms:modified xsi:type="dcterms:W3CDTF">2024-09-23T14:51:12Z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